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71" r:id="rId3"/>
    <p:sldId id="258" r:id="rId4"/>
    <p:sldId id="259" r:id="rId5"/>
    <p:sldId id="260" r:id="rId6"/>
    <p:sldId id="261" r:id="rId7"/>
    <p:sldId id="262" r:id="rId8"/>
    <p:sldId id="264" r:id="rId9"/>
    <p:sldId id="263" r:id="rId10"/>
    <p:sldId id="265" r:id="rId11"/>
    <p:sldId id="266" r:id="rId12"/>
    <p:sldId id="268" r:id="rId13"/>
    <p:sldId id="269" r:id="rId14"/>
    <p:sldId id="270" r:id="rId1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10"/>
  </p:normalViewPr>
  <p:slideViewPr>
    <p:cSldViewPr snapToGrid="0" snapToObjects="1">
      <p:cViewPr>
        <p:scale>
          <a:sx n="154" d="100"/>
          <a:sy n="154" d="100"/>
        </p:scale>
        <p:origin x="-2168" y="-3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3702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gamma.app" TargetMode="Externa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png"/><Relationship Id="rId7" Type="http://schemas.openxmlformats.org/officeDocument/2006/relationships/hyperlink" Target="https://gamma.app"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gamma.app" TargetMode="Externa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037993" y="2759512"/>
            <a:ext cx="10554414" cy="1666399"/>
          </a:xfrm>
          <a:prstGeom prst="rect">
            <a:avLst/>
          </a:prstGeom>
          <a:noFill/>
          <a:ln/>
        </p:spPr>
        <p:txBody>
          <a:bodyPr wrap="square" rtlCol="0" anchor="t"/>
          <a:lstStyle/>
          <a:p>
            <a:pPr marL="0" indent="0" algn="ctr">
              <a:lnSpc>
                <a:spcPts val="6561"/>
              </a:lnSpc>
              <a:buNone/>
            </a:pPr>
            <a:r>
              <a:rPr lang="en-US" sz="5249" u="sng" dirty="0">
                <a:solidFill>
                  <a:srgbClr val="F2F2F3"/>
                </a:solidFill>
                <a:latin typeface="Poppins" pitchFamily="34" charset="0"/>
                <a:ea typeface="Poppins" pitchFamily="34" charset="-122"/>
                <a:cs typeface="Poppins" pitchFamily="34" charset="-120"/>
              </a:rPr>
              <a:t>EXPLORATORY DATA ANALYSIS FOR ICC T20 WORLD CUP 2021</a:t>
            </a:r>
            <a:endParaRPr lang="en-US" sz="5249" dirty="0"/>
          </a:p>
        </p:txBody>
      </p:sp>
      <p:sp>
        <p:nvSpPr>
          <p:cNvPr id="7" name="Text 4"/>
          <p:cNvSpPr/>
          <p:nvPr/>
        </p:nvSpPr>
        <p:spPr>
          <a:xfrm>
            <a:off x="2037993" y="4759166"/>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Get ready for the ultimate guide to understanding the ins and outs of ICC Cricket World Cup 2021 through exploratory data analysis.</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945130" y="712946"/>
            <a:ext cx="8740140" cy="416481"/>
          </a:xfrm>
          <a:prstGeom prst="rect">
            <a:avLst/>
          </a:prstGeom>
          <a:noFill/>
          <a:ln/>
        </p:spPr>
        <p:txBody>
          <a:bodyPr wrap="none" rtlCol="0" anchor="t"/>
          <a:lstStyle/>
          <a:p>
            <a:pPr marL="0" indent="0" algn="ctr">
              <a:lnSpc>
                <a:spcPts val="3281"/>
              </a:lnSpc>
              <a:buNone/>
            </a:pPr>
            <a:r>
              <a:rPr lang="en-US" sz="2624" u="sng" dirty="0">
                <a:solidFill>
                  <a:srgbClr val="F2F2F3"/>
                </a:solidFill>
                <a:latin typeface="Poppins" pitchFamily="34" charset="0"/>
                <a:ea typeface="Poppins" pitchFamily="34" charset="-122"/>
                <a:cs typeface="Poppins" pitchFamily="34" charset="-120"/>
              </a:rPr>
              <a:t>VISUALIZATION REPORT OF THE INDIA VS NAMIBIA MATCH</a:t>
            </a:r>
            <a:endParaRPr lang="en-US" sz="2624" dirty="0"/>
          </a:p>
        </p:txBody>
      </p:sp>
      <p:pic>
        <p:nvPicPr>
          <p:cNvPr id="7" name="Image 1" descr="preencoded.png"/>
          <p:cNvPicPr>
            <a:picLocks noChangeAspect="1"/>
          </p:cNvPicPr>
          <p:nvPr/>
        </p:nvPicPr>
        <p:blipFill>
          <a:blip r:embed="rId4"/>
          <a:stretch>
            <a:fillRect/>
          </a:stretch>
        </p:blipFill>
        <p:spPr>
          <a:xfrm>
            <a:off x="2037993" y="1379339"/>
            <a:ext cx="10554414" cy="6137196"/>
          </a:xfrm>
          <a:prstGeom prst="rect">
            <a:avLst/>
          </a:prstGeom>
        </p:spPr>
      </p:pic>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3783330" y="1604843"/>
            <a:ext cx="7063740" cy="416481"/>
          </a:xfrm>
          <a:prstGeom prst="rect">
            <a:avLst/>
          </a:prstGeom>
          <a:noFill/>
          <a:ln/>
        </p:spPr>
        <p:txBody>
          <a:bodyPr wrap="none" rtlCol="0" anchor="t"/>
          <a:lstStyle/>
          <a:p>
            <a:pPr marL="0" indent="0" algn="ctr">
              <a:lnSpc>
                <a:spcPts val="3281"/>
              </a:lnSpc>
              <a:buNone/>
            </a:pPr>
            <a:r>
              <a:rPr lang="en-US" sz="2624" u="sng" dirty="0">
                <a:solidFill>
                  <a:srgbClr val="F2F2F3"/>
                </a:solidFill>
                <a:latin typeface="Poppins" pitchFamily="34" charset="0"/>
                <a:ea typeface="Poppins" pitchFamily="34" charset="-122"/>
                <a:cs typeface="Poppins" pitchFamily="34" charset="-120"/>
              </a:rPr>
              <a:t>HIGHLIGHTS OF THE INDIA VS NAMIBIA MATCH</a:t>
            </a:r>
            <a:endParaRPr lang="en-US" sz="2624" dirty="0"/>
          </a:p>
        </p:txBody>
      </p:sp>
      <p:sp>
        <p:nvSpPr>
          <p:cNvPr id="7" name="Text 4"/>
          <p:cNvSpPr/>
          <p:nvPr/>
        </p:nvSpPr>
        <p:spPr>
          <a:xfrm>
            <a:off x="2393394" y="2271236"/>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Winner Toss- India</a:t>
            </a:r>
            <a:endParaRPr lang="en-US" sz="1750" dirty="0"/>
          </a:p>
        </p:txBody>
      </p:sp>
      <p:sp>
        <p:nvSpPr>
          <p:cNvPr id="8" name="Text 5"/>
          <p:cNvSpPr/>
          <p:nvPr/>
        </p:nvSpPr>
        <p:spPr>
          <a:xfrm>
            <a:off x="2393394" y="2715458"/>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E5E0DF"/>
                </a:solidFill>
                <a:latin typeface="Roboto" pitchFamily="34" charset="0"/>
                <a:ea typeface="Roboto" pitchFamily="34" charset="-122"/>
                <a:cs typeface="Roboto" pitchFamily="34" charset="-120"/>
              </a:rPr>
              <a:t>Toss Decision- Fielding</a:t>
            </a:r>
            <a:endParaRPr lang="en-US" sz="1750" dirty="0"/>
          </a:p>
        </p:txBody>
      </p:sp>
      <p:sp>
        <p:nvSpPr>
          <p:cNvPr id="9" name="Text 6"/>
          <p:cNvSpPr/>
          <p:nvPr/>
        </p:nvSpPr>
        <p:spPr>
          <a:xfrm>
            <a:off x="2393394" y="3159681"/>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E5E0DF"/>
                </a:solidFill>
                <a:latin typeface="Roboto" pitchFamily="34" charset="0"/>
                <a:ea typeface="Roboto" pitchFamily="34" charset="-122"/>
                <a:cs typeface="Roboto" pitchFamily="34" charset="-120"/>
              </a:rPr>
              <a:t>Average Temperature- 28</a:t>
            </a:r>
            <a:endParaRPr lang="en-US" sz="1750" dirty="0"/>
          </a:p>
        </p:txBody>
      </p:sp>
      <p:sp>
        <p:nvSpPr>
          <p:cNvPr id="10" name="Text 7"/>
          <p:cNvSpPr/>
          <p:nvPr/>
        </p:nvSpPr>
        <p:spPr>
          <a:xfrm>
            <a:off x="2393394" y="3603903"/>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dirty="0">
                <a:solidFill>
                  <a:srgbClr val="E5E0DF"/>
                </a:solidFill>
                <a:latin typeface="Roboto" pitchFamily="34" charset="0"/>
                <a:ea typeface="Roboto" pitchFamily="34" charset="-122"/>
                <a:cs typeface="Roboto" pitchFamily="34" charset="-120"/>
              </a:rPr>
              <a:t>Best Batter- Rohit Sharma</a:t>
            </a:r>
            <a:endParaRPr lang="en-US" sz="1750" dirty="0"/>
          </a:p>
        </p:txBody>
      </p:sp>
      <p:sp>
        <p:nvSpPr>
          <p:cNvPr id="11" name="Text 8"/>
          <p:cNvSpPr/>
          <p:nvPr/>
        </p:nvSpPr>
        <p:spPr>
          <a:xfrm>
            <a:off x="2393394" y="404812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dirty="0">
                <a:solidFill>
                  <a:srgbClr val="E5E0DF"/>
                </a:solidFill>
                <a:latin typeface="Roboto" pitchFamily="34" charset="0"/>
                <a:ea typeface="Roboto" pitchFamily="34" charset="-122"/>
                <a:cs typeface="Roboto" pitchFamily="34" charset="-120"/>
              </a:rPr>
              <a:t>Best Bowler- Ravindra Jadeja</a:t>
            </a:r>
            <a:endParaRPr lang="en-US" sz="1750" dirty="0"/>
          </a:p>
        </p:txBody>
      </p:sp>
      <p:sp>
        <p:nvSpPr>
          <p:cNvPr id="12" name="Text 9"/>
          <p:cNvSpPr/>
          <p:nvPr/>
        </p:nvSpPr>
        <p:spPr>
          <a:xfrm>
            <a:off x="2393394" y="4492347"/>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1750" dirty="0">
                <a:solidFill>
                  <a:srgbClr val="E5E0DF"/>
                </a:solidFill>
                <a:latin typeface="Roboto" pitchFamily="34" charset="0"/>
                <a:ea typeface="Roboto" pitchFamily="34" charset="-122"/>
                <a:cs typeface="Roboto" pitchFamily="34" charset="-120"/>
              </a:rPr>
              <a:t>Strike of best batter- 151.35</a:t>
            </a:r>
            <a:endParaRPr lang="en-US" sz="1750" dirty="0"/>
          </a:p>
        </p:txBody>
      </p:sp>
      <p:sp>
        <p:nvSpPr>
          <p:cNvPr id="13" name="Text 10"/>
          <p:cNvSpPr/>
          <p:nvPr/>
        </p:nvSpPr>
        <p:spPr>
          <a:xfrm>
            <a:off x="2393394" y="4936569"/>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7"/>
            </a:pPr>
            <a:r>
              <a:rPr lang="en-US" sz="1750" dirty="0">
                <a:solidFill>
                  <a:srgbClr val="E5E0DF"/>
                </a:solidFill>
                <a:latin typeface="Roboto" pitchFamily="34" charset="0"/>
                <a:ea typeface="Roboto" pitchFamily="34" charset="-122"/>
                <a:cs typeface="Roboto" pitchFamily="34" charset="-120"/>
              </a:rPr>
              <a:t>Economy of best bowler- 4</a:t>
            </a:r>
            <a:endParaRPr lang="en-US" sz="1750" dirty="0"/>
          </a:p>
        </p:txBody>
      </p:sp>
      <p:sp>
        <p:nvSpPr>
          <p:cNvPr id="14" name="Text 11"/>
          <p:cNvSpPr/>
          <p:nvPr/>
        </p:nvSpPr>
        <p:spPr>
          <a:xfrm>
            <a:off x="2393394" y="5380792"/>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8"/>
            </a:pPr>
            <a:r>
              <a:rPr lang="en-US" sz="1750" dirty="0">
                <a:solidFill>
                  <a:srgbClr val="E5E0DF"/>
                </a:solidFill>
                <a:latin typeface="Roboto" pitchFamily="34" charset="0"/>
                <a:ea typeface="Roboto" pitchFamily="34" charset="-122"/>
                <a:cs typeface="Roboto" pitchFamily="34" charset="-120"/>
              </a:rPr>
              <a:t>Highest Individual run scored by best batter- 56</a:t>
            </a:r>
            <a:endParaRPr lang="en-US" sz="1750" dirty="0"/>
          </a:p>
        </p:txBody>
      </p:sp>
      <p:sp>
        <p:nvSpPr>
          <p:cNvPr id="15" name="Text 12"/>
          <p:cNvSpPr/>
          <p:nvPr/>
        </p:nvSpPr>
        <p:spPr>
          <a:xfrm>
            <a:off x="2393394" y="5825014"/>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9"/>
            </a:pPr>
            <a:r>
              <a:rPr lang="en-US" sz="1750" dirty="0">
                <a:solidFill>
                  <a:srgbClr val="E5E0DF"/>
                </a:solidFill>
                <a:latin typeface="Roboto" pitchFamily="34" charset="0"/>
                <a:ea typeface="Roboto" pitchFamily="34" charset="-122"/>
                <a:cs typeface="Roboto" pitchFamily="34" charset="-120"/>
              </a:rPr>
              <a:t>Target Scored- 133</a:t>
            </a:r>
            <a:endParaRPr lang="en-US" sz="1750" dirty="0"/>
          </a:p>
        </p:txBody>
      </p:sp>
      <p:sp>
        <p:nvSpPr>
          <p:cNvPr id="16" name="Text 13"/>
          <p:cNvSpPr/>
          <p:nvPr/>
        </p:nvSpPr>
        <p:spPr>
          <a:xfrm>
            <a:off x="2393394" y="6269236"/>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10"/>
            </a:pPr>
            <a:r>
              <a:rPr lang="en-US" sz="1750" dirty="0">
                <a:solidFill>
                  <a:srgbClr val="E5E0DF"/>
                </a:solidFill>
                <a:latin typeface="Roboto" pitchFamily="34" charset="0"/>
                <a:ea typeface="Roboto" pitchFamily="34" charset="-122"/>
                <a:cs typeface="Roboto" pitchFamily="34" charset="-120"/>
              </a:rPr>
              <a:t> Winner- India</a:t>
            </a:r>
            <a:endParaRPr lang="en-US" sz="1750" dirty="0"/>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3326130" y="1604843"/>
            <a:ext cx="7978140" cy="416481"/>
          </a:xfrm>
          <a:prstGeom prst="rect">
            <a:avLst/>
          </a:prstGeom>
          <a:noFill/>
          <a:ln/>
        </p:spPr>
        <p:txBody>
          <a:bodyPr wrap="none" rtlCol="0" anchor="t"/>
          <a:lstStyle/>
          <a:p>
            <a:pPr marL="0" indent="0" algn="ctr">
              <a:lnSpc>
                <a:spcPts val="3281"/>
              </a:lnSpc>
              <a:buNone/>
            </a:pPr>
            <a:r>
              <a:rPr lang="en-US" sz="2624" u="sng" dirty="0">
                <a:solidFill>
                  <a:srgbClr val="F2F2F3"/>
                </a:solidFill>
                <a:latin typeface="Poppins" pitchFamily="34" charset="0"/>
                <a:ea typeface="Poppins" pitchFamily="34" charset="-122"/>
                <a:cs typeface="Poppins" pitchFamily="34" charset="-120"/>
              </a:rPr>
              <a:t>HIGHLIGHTS OF THE INDIA VS AFGHANISTAN MATCH</a:t>
            </a:r>
            <a:endParaRPr lang="en-US" sz="2624" dirty="0"/>
          </a:p>
        </p:txBody>
      </p:sp>
      <p:sp>
        <p:nvSpPr>
          <p:cNvPr id="7" name="Text 4"/>
          <p:cNvSpPr/>
          <p:nvPr/>
        </p:nvSpPr>
        <p:spPr>
          <a:xfrm>
            <a:off x="2393394" y="2271236"/>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Winner Toss - Afghanistan</a:t>
            </a:r>
            <a:endParaRPr lang="en-US" sz="1750" dirty="0"/>
          </a:p>
        </p:txBody>
      </p:sp>
      <p:sp>
        <p:nvSpPr>
          <p:cNvPr id="8" name="Text 5"/>
          <p:cNvSpPr/>
          <p:nvPr/>
        </p:nvSpPr>
        <p:spPr>
          <a:xfrm>
            <a:off x="2393394" y="2715458"/>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E5E0DF"/>
                </a:solidFill>
                <a:latin typeface="Roboto" pitchFamily="34" charset="0"/>
                <a:ea typeface="Roboto" pitchFamily="34" charset="-122"/>
                <a:cs typeface="Roboto" pitchFamily="34" charset="-120"/>
              </a:rPr>
              <a:t>Toss Decision- Fielding </a:t>
            </a:r>
            <a:endParaRPr lang="en-US" sz="1750" dirty="0"/>
          </a:p>
        </p:txBody>
      </p:sp>
      <p:sp>
        <p:nvSpPr>
          <p:cNvPr id="9" name="Text 6"/>
          <p:cNvSpPr/>
          <p:nvPr/>
        </p:nvSpPr>
        <p:spPr>
          <a:xfrm>
            <a:off x="2393394" y="3159681"/>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E5E0DF"/>
                </a:solidFill>
                <a:latin typeface="Roboto" pitchFamily="34" charset="0"/>
                <a:ea typeface="Roboto" pitchFamily="34" charset="-122"/>
                <a:cs typeface="Roboto" pitchFamily="34" charset="-120"/>
              </a:rPr>
              <a:t>Average Temperature- 29</a:t>
            </a:r>
            <a:endParaRPr lang="en-US" sz="1750" dirty="0"/>
          </a:p>
        </p:txBody>
      </p:sp>
      <p:sp>
        <p:nvSpPr>
          <p:cNvPr id="10" name="Text 7"/>
          <p:cNvSpPr/>
          <p:nvPr/>
        </p:nvSpPr>
        <p:spPr>
          <a:xfrm>
            <a:off x="2393394" y="3603903"/>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dirty="0">
                <a:solidFill>
                  <a:srgbClr val="E5E0DF"/>
                </a:solidFill>
                <a:latin typeface="Roboto" pitchFamily="34" charset="0"/>
                <a:ea typeface="Roboto" pitchFamily="34" charset="-122"/>
                <a:cs typeface="Roboto" pitchFamily="34" charset="-120"/>
              </a:rPr>
              <a:t>Best Batter- Rohit Sharma</a:t>
            </a:r>
            <a:endParaRPr lang="en-US" sz="1750" dirty="0"/>
          </a:p>
        </p:txBody>
      </p:sp>
      <p:sp>
        <p:nvSpPr>
          <p:cNvPr id="11" name="Text 8"/>
          <p:cNvSpPr/>
          <p:nvPr/>
        </p:nvSpPr>
        <p:spPr>
          <a:xfrm>
            <a:off x="2393394" y="404812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dirty="0">
                <a:solidFill>
                  <a:srgbClr val="E5E0DF"/>
                </a:solidFill>
                <a:latin typeface="Roboto" pitchFamily="34" charset="0"/>
                <a:ea typeface="Roboto" pitchFamily="34" charset="-122"/>
                <a:cs typeface="Roboto" pitchFamily="34" charset="-120"/>
              </a:rPr>
              <a:t>Best Bowler- Ravindra Jadeja</a:t>
            </a:r>
            <a:endParaRPr lang="en-US" sz="1750" dirty="0"/>
          </a:p>
        </p:txBody>
      </p:sp>
      <p:sp>
        <p:nvSpPr>
          <p:cNvPr id="12" name="Text 9"/>
          <p:cNvSpPr/>
          <p:nvPr/>
        </p:nvSpPr>
        <p:spPr>
          <a:xfrm>
            <a:off x="2393394" y="4492347"/>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1750" dirty="0">
                <a:solidFill>
                  <a:srgbClr val="E5E0DF"/>
                </a:solidFill>
                <a:latin typeface="Roboto" pitchFamily="34" charset="0"/>
                <a:ea typeface="Roboto" pitchFamily="34" charset="-122"/>
                <a:cs typeface="Roboto" pitchFamily="34" charset="-120"/>
              </a:rPr>
              <a:t>Strike of best batter- 157.45</a:t>
            </a:r>
            <a:endParaRPr lang="en-US" sz="1750" dirty="0"/>
          </a:p>
        </p:txBody>
      </p:sp>
      <p:sp>
        <p:nvSpPr>
          <p:cNvPr id="13" name="Text 10"/>
          <p:cNvSpPr/>
          <p:nvPr/>
        </p:nvSpPr>
        <p:spPr>
          <a:xfrm>
            <a:off x="2393394" y="4936569"/>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7"/>
            </a:pPr>
            <a:r>
              <a:rPr lang="en-US" sz="1750" dirty="0">
                <a:solidFill>
                  <a:srgbClr val="E5E0DF"/>
                </a:solidFill>
                <a:latin typeface="Roboto" pitchFamily="34" charset="0"/>
                <a:ea typeface="Roboto" pitchFamily="34" charset="-122"/>
                <a:cs typeface="Roboto" pitchFamily="34" charset="-120"/>
              </a:rPr>
              <a:t>Economy of best bowler- 8</a:t>
            </a:r>
            <a:endParaRPr lang="en-US" sz="1750" dirty="0"/>
          </a:p>
        </p:txBody>
      </p:sp>
      <p:sp>
        <p:nvSpPr>
          <p:cNvPr id="14" name="Text 11"/>
          <p:cNvSpPr/>
          <p:nvPr/>
        </p:nvSpPr>
        <p:spPr>
          <a:xfrm>
            <a:off x="2393394" y="5380792"/>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8"/>
            </a:pPr>
            <a:r>
              <a:rPr lang="en-US" sz="1750" dirty="0">
                <a:solidFill>
                  <a:srgbClr val="E5E0DF"/>
                </a:solidFill>
                <a:latin typeface="Roboto" pitchFamily="34" charset="0"/>
                <a:ea typeface="Roboto" pitchFamily="34" charset="-122"/>
                <a:cs typeface="Roboto" pitchFamily="34" charset="-120"/>
              </a:rPr>
              <a:t>Highest Individual run scored by best batter- 74</a:t>
            </a:r>
            <a:endParaRPr lang="en-US" sz="1750" dirty="0"/>
          </a:p>
        </p:txBody>
      </p:sp>
      <p:sp>
        <p:nvSpPr>
          <p:cNvPr id="15" name="Text 12"/>
          <p:cNvSpPr/>
          <p:nvPr/>
        </p:nvSpPr>
        <p:spPr>
          <a:xfrm>
            <a:off x="2393394" y="5825014"/>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9"/>
            </a:pPr>
            <a:r>
              <a:rPr lang="en-US" sz="1750" dirty="0">
                <a:solidFill>
                  <a:srgbClr val="E5E0DF"/>
                </a:solidFill>
                <a:latin typeface="Roboto" pitchFamily="34" charset="0"/>
                <a:ea typeface="Roboto" pitchFamily="34" charset="-122"/>
                <a:cs typeface="Roboto" pitchFamily="34" charset="-120"/>
              </a:rPr>
              <a:t>Target Scored- 211</a:t>
            </a:r>
            <a:endParaRPr lang="en-US" sz="1750" dirty="0"/>
          </a:p>
        </p:txBody>
      </p:sp>
      <p:sp>
        <p:nvSpPr>
          <p:cNvPr id="16" name="Text 13"/>
          <p:cNvSpPr/>
          <p:nvPr/>
        </p:nvSpPr>
        <p:spPr>
          <a:xfrm>
            <a:off x="2393394" y="6269236"/>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10"/>
            </a:pPr>
            <a:r>
              <a:rPr lang="en-US" sz="1750" dirty="0">
                <a:solidFill>
                  <a:srgbClr val="E5E0DF"/>
                </a:solidFill>
                <a:latin typeface="Roboto" pitchFamily="34" charset="0"/>
                <a:ea typeface="Roboto" pitchFamily="34" charset="-122"/>
                <a:cs typeface="Roboto" pitchFamily="34" charset="-120"/>
              </a:rPr>
              <a:t>Winner- India</a:t>
            </a:r>
            <a:endParaRPr lang="en-US" sz="1750" dirty="0"/>
          </a:p>
        </p:txBody>
      </p:sp>
      <p:pic>
        <p:nvPicPr>
          <p:cNvPr id="1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9225796"/>
          </a:xfrm>
          <a:prstGeom prst="rect">
            <a:avLst/>
          </a:prstGeom>
          <a:solidFill>
            <a:srgbClr val="050505"/>
          </a:solidFill>
          <a:ln w="9644">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9225796"/>
          </a:xfrm>
          <a:prstGeom prst="rect">
            <a:avLst/>
          </a:prstGeom>
        </p:spPr>
      </p:pic>
      <p:sp>
        <p:nvSpPr>
          <p:cNvPr id="5" name="Shape 2"/>
          <p:cNvSpPr/>
          <p:nvPr/>
        </p:nvSpPr>
        <p:spPr>
          <a:xfrm>
            <a:off x="0" y="0"/>
            <a:ext cx="14630400" cy="9225796"/>
          </a:xfrm>
          <a:prstGeom prst="rect">
            <a:avLst/>
          </a:prstGeom>
          <a:solidFill>
            <a:srgbClr val="050505">
              <a:alpha val="80000"/>
            </a:srgbClr>
          </a:solidFill>
          <a:ln/>
        </p:spPr>
      </p:sp>
      <p:sp>
        <p:nvSpPr>
          <p:cNvPr id="6" name="Text 3"/>
          <p:cNvSpPr/>
          <p:nvPr/>
        </p:nvSpPr>
        <p:spPr>
          <a:xfrm>
            <a:off x="3718560" y="427673"/>
            <a:ext cx="7193280" cy="486013"/>
          </a:xfrm>
          <a:prstGeom prst="rect">
            <a:avLst/>
          </a:prstGeom>
          <a:noFill/>
          <a:ln/>
        </p:spPr>
        <p:txBody>
          <a:bodyPr wrap="none" rtlCol="0" anchor="t"/>
          <a:lstStyle/>
          <a:p>
            <a:pPr marL="0" indent="0" algn="ctr">
              <a:lnSpc>
                <a:spcPts val="3827"/>
              </a:lnSpc>
              <a:buNone/>
            </a:pPr>
            <a:r>
              <a:rPr lang="en-US" sz="3062" u="sng" dirty="0">
                <a:solidFill>
                  <a:srgbClr val="F2F2F3"/>
                </a:solidFill>
                <a:latin typeface="Poppins" pitchFamily="34" charset="0"/>
                <a:ea typeface="Poppins" pitchFamily="34" charset="-122"/>
                <a:cs typeface="Poppins" pitchFamily="34" charset="-120"/>
              </a:rPr>
              <a:t>INFERENCES FROM THE ABOVE ANALYSIS</a:t>
            </a:r>
            <a:endParaRPr lang="en-US" sz="3062" dirty="0"/>
          </a:p>
        </p:txBody>
      </p:sp>
      <p:sp>
        <p:nvSpPr>
          <p:cNvPr id="7" name="Shape 4"/>
          <p:cNvSpPr/>
          <p:nvPr/>
        </p:nvSpPr>
        <p:spPr>
          <a:xfrm>
            <a:off x="3838932" y="1146929"/>
            <a:ext cx="31075" cy="7651194"/>
          </a:xfrm>
          <a:prstGeom prst="rect">
            <a:avLst/>
          </a:prstGeom>
          <a:solidFill>
            <a:srgbClr val="494950"/>
          </a:solidFill>
          <a:ln/>
        </p:spPr>
      </p:sp>
      <p:sp>
        <p:nvSpPr>
          <p:cNvPr id="8" name="Shape 5"/>
          <p:cNvSpPr/>
          <p:nvPr/>
        </p:nvSpPr>
        <p:spPr>
          <a:xfrm>
            <a:off x="4029373" y="1427738"/>
            <a:ext cx="544354" cy="31075"/>
          </a:xfrm>
          <a:prstGeom prst="rect">
            <a:avLst/>
          </a:prstGeom>
          <a:solidFill>
            <a:srgbClr val="494950"/>
          </a:solidFill>
          <a:ln/>
        </p:spPr>
      </p:sp>
      <p:sp>
        <p:nvSpPr>
          <p:cNvPr id="9" name="Shape 6"/>
          <p:cNvSpPr/>
          <p:nvPr/>
        </p:nvSpPr>
        <p:spPr>
          <a:xfrm>
            <a:off x="3679448" y="1268373"/>
            <a:ext cx="349925" cy="349925"/>
          </a:xfrm>
          <a:prstGeom prst="roundRect">
            <a:avLst>
              <a:gd name="adj" fmla="val 20002"/>
            </a:avLst>
          </a:prstGeom>
          <a:solidFill>
            <a:srgbClr val="3D3D42"/>
          </a:solidFill>
          <a:ln w="9644">
            <a:solidFill>
              <a:srgbClr val="494950"/>
            </a:solidFill>
            <a:prstDash val="solid"/>
          </a:ln>
        </p:spPr>
      </p:sp>
      <p:sp>
        <p:nvSpPr>
          <p:cNvPr id="10" name="Text 7"/>
          <p:cNvSpPr/>
          <p:nvPr/>
        </p:nvSpPr>
        <p:spPr>
          <a:xfrm>
            <a:off x="3820061" y="1297424"/>
            <a:ext cx="68580" cy="291703"/>
          </a:xfrm>
          <a:prstGeom prst="rect">
            <a:avLst/>
          </a:prstGeom>
          <a:noFill/>
          <a:ln/>
        </p:spPr>
        <p:txBody>
          <a:bodyPr wrap="none" rtlCol="0" anchor="t"/>
          <a:lstStyle/>
          <a:p>
            <a:pPr marL="0" indent="0" algn="ctr">
              <a:lnSpc>
                <a:spcPts val="2296"/>
              </a:lnSpc>
              <a:buNone/>
            </a:pPr>
            <a:r>
              <a:rPr lang="en-US" sz="1837" dirty="0">
                <a:solidFill>
                  <a:srgbClr val="E5E0DF"/>
                </a:solidFill>
                <a:latin typeface="Poppins" pitchFamily="34" charset="0"/>
                <a:ea typeface="Poppins" pitchFamily="34" charset="-122"/>
                <a:cs typeface="Poppins" pitchFamily="34" charset="-120"/>
              </a:rPr>
              <a:t>1</a:t>
            </a:r>
            <a:endParaRPr lang="en-US" sz="1837" dirty="0"/>
          </a:p>
        </p:txBody>
      </p:sp>
      <p:sp>
        <p:nvSpPr>
          <p:cNvPr id="11" name="Text 8"/>
          <p:cNvSpPr/>
          <p:nvPr/>
        </p:nvSpPr>
        <p:spPr>
          <a:xfrm>
            <a:off x="4709874" y="1302425"/>
            <a:ext cx="6019800" cy="243007"/>
          </a:xfrm>
          <a:prstGeom prst="rect">
            <a:avLst/>
          </a:prstGeom>
          <a:noFill/>
          <a:ln/>
        </p:spPr>
        <p:txBody>
          <a:bodyPr wrap="none" rtlCol="0" anchor="t"/>
          <a:lstStyle/>
          <a:p>
            <a:pPr marL="0" indent="0" algn="l">
              <a:lnSpc>
                <a:spcPts val="1914"/>
              </a:lnSpc>
              <a:buNone/>
            </a:pPr>
            <a:r>
              <a:rPr lang="en-US" sz="1531" dirty="0">
                <a:solidFill>
                  <a:srgbClr val="E5E0DF"/>
                </a:solidFill>
                <a:latin typeface="Poppins" pitchFamily="34" charset="0"/>
                <a:ea typeface="Poppins" pitchFamily="34" charset="-122"/>
                <a:cs typeface="Poppins" pitchFamily="34" charset="-120"/>
              </a:rPr>
              <a:t>Increase in the strike rate and individual score of Rohit Sharma</a:t>
            </a:r>
            <a:endParaRPr lang="en-US" sz="1531" dirty="0"/>
          </a:p>
        </p:txBody>
      </p:sp>
      <p:sp>
        <p:nvSpPr>
          <p:cNvPr id="12" name="Text 9"/>
          <p:cNvSpPr/>
          <p:nvPr/>
        </p:nvSpPr>
        <p:spPr>
          <a:xfrm>
            <a:off x="4709874" y="1700927"/>
            <a:ext cx="6299359" cy="1492329"/>
          </a:xfrm>
          <a:prstGeom prst="rect">
            <a:avLst/>
          </a:prstGeom>
          <a:noFill/>
          <a:ln/>
        </p:spPr>
        <p:txBody>
          <a:bodyPr wrap="square" rtlCol="0" anchor="t"/>
          <a:lstStyle/>
          <a:p>
            <a:pPr marL="0" indent="0" algn="l">
              <a:lnSpc>
                <a:spcPts val="1960"/>
              </a:lnSpc>
              <a:buNone/>
            </a:pPr>
            <a:r>
              <a:rPr lang="en-US" sz="1225" dirty="0">
                <a:solidFill>
                  <a:srgbClr val="E5E0DF"/>
                </a:solidFill>
                <a:latin typeface="Roboto" pitchFamily="34" charset="0"/>
                <a:ea typeface="Roboto" pitchFamily="34" charset="-122"/>
                <a:cs typeface="Roboto" pitchFamily="34" charset="-120"/>
              </a:rPr>
              <a:t>In the first match the best batter of India who was Rohit Sharma had a strike rate of 151.47 due to the compact and good length bowling of Ravindra Jadeja who is a left-arm leg spinner and in the second match it has increased to 157.45 due to some of the irregular variations and inconsistent lengths of the ball and also due to the batsman's consistent practice of shot selection and understanding of those kind of deliveries. The score of Rohit Sharma in the first match was 56 and in the second match it was 74 which has increased significantly.</a:t>
            </a:r>
            <a:endParaRPr lang="en-US" sz="1225" dirty="0"/>
          </a:p>
        </p:txBody>
      </p:sp>
      <p:sp>
        <p:nvSpPr>
          <p:cNvPr id="13" name="Shape 10"/>
          <p:cNvSpPr/>
          <p:nvPr/>
        </p:nvSpPr>
        <p:spPr>
          <a:xfrm>
            <a:off x="4029373" y="3785056"/>
            <a:ext cx="544354" cy="31075"/>
          </a:xfrm>
          <a:prstGeom prst="rect">
            <a:avLst/>
          </a:prstGeom>
          <a:solidFill>
            <a:srgbClr val="494950"/>
          </a:solidFill>
          <a:ln/>
        </p:spPr>
      </p:sp>
      <p:sp>
        <p:nvSpPr>
          <p:cNvPr id="14" name="Shape 11"/>
          <p:cNvSpPr/>
          <p:nvPr/>
        </p:nvSpPr>
        <p:spPr>
          <a:xfrm>
            <a:off x="3679448" y="3625691"/>
            <a:ext cx="349925" cy="349925"/>
          </a:xfrm>
          <a:prstGeom prst="roundRect">
            <a:avLst>
              <a:gd name="adj" fmla="val 20002"/>
            </a:avLst>
          </a:prstGeom>
          <a:solidFill>
            <a:srgbClr val="3D3D42"/>
          </a:solidFill>
          <a:ln w="9644">
            <a:solidFill>
              <a:srgbClr val="494950"/>
            </a:solidFill>
            <a:prstDash val="solid"/>
          </a:ln>
        </p:spPr>
      </p:sp>
      <p:sp>
        <p:nvSpPr>
          <p:cNvPr id="15" name="Text 12"/>
          <p:cNvSpPr/>
          <p:nvPr/>
        </p:nvSpPr>
        <p:spPr>
          <a:xfrm>
            <a:off x="3785771" y="3654743"/>
            <a:ext cx="137160" cy="291703"/>
          </a:xfrm>
          <a:prstGeom prst="rect">
            <a:avLst/>
          </a:prstGeom>
          <a:noFill/>
          <a:ln/>
        </p:spPr>
        <p:txBody>
          <a:bodyPr wrap="none" rtlCol="0" anchor="t"/>
          <a:lstStyle/>
          <a:p>
            <a:pPr marL="0" indent="0" algn="ctr">
              <a:lnSpc>
                <a:spcPts val="2296"/>
              </a:lnSpc>
              <a:buNone/>
            </a:pPr>
            <a:r>
              <a:rPr lang="en-US" sz="1837" dirty="0">
                <a:solidFill>
                  <a:srgbClr val="E5E0DF"/>
                </a:solidFill>
                <a:latin typeface="Poppins" pitchFamily="34" charset="0"/>
                <a:ea typeface="Poppins" pitchFamily="34" charset="-122"/>
                <a:cs typeface="Poppins" pitchFamily="34" charset="-120"/>
              </a:rPr>
              <a:t>2</a:t>
            </a:r>
            <a:endParaRPr lang="en-US" sz="1837" dirty="0"/>
          </a:p>
        </p:txBody>
      </p:sp>
      <p:sp>
        <p:nvSpPr>
          <p:cNvPr id="16" name="Text 13"/>
          <p:cNvSpPr/>
          <p:nvPr/>
        </p:nvSpPr>
        <p:spPr>
          <a:xfrm>
            <a:off x="4709874" y="3659743"/>
            <a:ext cx="6299359" cy="486013"/>
          </a:xfrm>
          <a:prstGeom prst="rect">
            <a:avLst/>
          </a:prstGeom>
          <a:noFill/>
          <a:ln/>
        </p:spPr>
        <p:txBody>
          <a:bodyPr wrap="square" rtlCol="0" anchor="t"/>
          <a:lstStyle/>
          <a:p>
            <a:pPr marL="0" indent="0" algn="l">
              <a:lnSpc>
                <a:spcPts val="1914"/>
              </a:lnSpc>
              <a:buNone/>
            </a:pPr>
            <a:r>
              <a:rPr lang="en-US" sz="1531" dirty="0">
                <a:solidFill>
                  <a:srgbClr val="E5E0DF"/>
                </a:solidFill>
                <a:latin typeface="Poppins" pitchFamily="34" charset="0"/>
                <a:ea typeface="Poppins" pitchFamily="34" charset="-122"/>
                <a:cs typeface="Poppins" pitchFamily="34" charset="-120"/>
              </a:rPr>
              <a:t>Difference in avg temperature  resulting to  changes  in pitch conditions of bowling and batting</a:t>
            </a:r>
            <a:endParaRPr lang="en-US" sz="1531" dirty="0"/>
          </a:p>
        </p:txBody>
      </p:sp>
      <p:sp>
        <p:nvSpPr>
          <p:cNvPr id="17" name="Text 14"/>
          <p:cNvSpPr/>
          <p:nvPr/>
        </p:nvSpPr>
        <p:spPr>
          <a:xfrm>
            <a:off x="4709874" y="4301252"/>
            <a:ext cx="6299359" cy="1989773"/>
          </a:xfrm>
          <a:prstGeom prst="rect">
            <a:avLst/>
          </a:prstGeom>
          <a:noFill/>
          <a:ln/>
        </p:spPr>
        <p:txBody>
          <a:bodyPr wrap="square" rtlCol="0" anchor="t"/>
          <a:lstStyle/>
          <a:p>
            <a:pPr marL="0" indent="0" algn="l">
              <a:lnSpc>
                <a:spcPts val="1960"/>
              </a:lnSpc>
              <a:buNone/>
            </a:pPr>
            <a:r>
              <a:rPr lang="en-US" sz="1225" dirty="0">
                <a:solidFill>
                  <a:srgbClr val="E5E0DF"/>
                </a:solidFill>
                <a:latin typeface="Roboto" pitchFamily="34" charset="0"/>
                <a:ea typeface="Roboto" pitchFamily="34" charset="-122"/>
                <a:cs typeface="Roboto" pitchFamily="34" charset="-120"/>
              </a:rPr>
              <a:t>In the India vs Namibia Match the avg temperature of the match was 28 which was less which India vs Afghanistan match which was 29,  which indicates that as temperature increases, pitches tend to crack and become more conducive to spin bowling. The surface hardens, and the bounce can become uneven, making life difficult for batsmen, especially in the later stages of a Test match. The parched ground sucks moisture out of the pitch, making it susceptible to erratic bounce. The dryness also causes the surface to deteriorate faster, with cracks forming and dust rising. Batsmen often find it challenging to cope with the variable bounce and spin produced by spin bowlers in these conditions, making it a testing period for them.</a:t>
            </a:r>
            <a:endParaRPr lang="en-US" sz="1225" dirty="0"/>
          </a:p>
        </p:txBody>
      </p:sp>
      <p:sp>
        <p:nvSpPr>
          <p:cNvPr id="18" name="Shape 15"/>
          <p:cNvSpPr/>
          <p:nvPr/>
        </p:nvSpPr>
        <p:spPr>
          <a:xfrm>
            <a:off x="4029373" y="6882825"/>
            <a:ext cx="544354" cy="31075"/>
          </a:xfrm>
          <a:prstGeom prst="rect">
            <a:avLst/>
          </a:prstGeom>
          <a:solidFill>
            <a:srgbClr val="494950"/>
          </a:solidFill>
          <a:ln/>
        </p:spPr>
      </p:sp>
      <p:sp>
        <p:nvSpPr>
          <p:cNvPr id="19" name="Shape 16"/>
          <p:cNvSpPr/>
          <p:nvPr/>
        </p:nvSpPr>
        <p:spPr>
          <a:xfrm>
            <a:off x="3679448" y="6723459"/>
            <a:ext cx="349925" cy="349925"/>
          </a:xfrm>
          <a:prstGeom prst="roundRect">
            <a:avLst>
              <a:gd name="adj" fmla="val 20002"/>
            </a:avLst>
          </a:prstGeom>
          <a:solidFill>
            <a:srgbClr val="3D3D42"/>
          </a:solidFill>
          <a:ln w="9644">
            <a:solidFill>
              <a:srgbClr val="494950"/>
            </a:solidFill>
            <a:prstDash val="solid"/>
          </a:ln>
        </p:spPr>
      </p:sp>
      <p:sp>
        <p:nvSpPr>
          <p:cNvPr id="20" name="Text 17"/>
          <p:cNvSpPr/>
          <p:nvPr/>
        </p:nvSpPr>
        <p:spPr>
          <a:xfrm>
            <a:off x="3785771" y="6752511"/>
            <a:ext cx="137160" cy="291703"/>
          </a:xfrm>
          <a:prstGeom prst="rect">
            <a:avLst/>
          </a:prstGeom>
          <a:noFill/>
          <a:ln/>
        </p:spPr>
        <p:txBody>
          <a:bodyPr wrap="none" rtlCol="0" anchor="t"/>
          <a:lstStyle/>
          <a:p>
            <a:pPr marL="0" indent="0" algn="ctr">
              <a:lnSpc>
                <a:spcPts val="2296"/>
              </a:lnSpc>
              <a:buNone/>
            </a:pPr>
            <a:r>
              <a:rPr lang="en-US" sz="1837" dirty="0">
                <a:solidFill>
                  <a:srgbClr val="E5E0DF"/>
                </a:solidFill>
                <a:latin typeface="Poppins" pitchFamily="34" charset="0"/>
                <a:ea typeface="Poppins" pitchFamily="34" charset="-122"/>
                <a:cs typeface="Poppins" pitchFamily="34" charset="-120"/>
              </a:rPr>
              <a:t>3</a:t>
            </a:r>
            <a:endParaRPr lang="en-US" sz="1837" dirty="0"/>
          </a:p>
        </p:txBody>
      </p:sp>
      <p:sp>
        <p:nvSpPr>
          <p:cNvPr id="21" name="Text 18"/>
          <p:cNvSpPr/>
          <p:nvPr/>
        </p:nvSpPr>
        <p:spPr>
          <a:xfrm>
            <a:off x="4709874" y="6757511"/>
            <a:ext cx="6299359" cy="486013"/>
          </a:xfrm>
          <a:prstGeom prst="rect">
            <a:avLst/>
          </a:prstGeom>
          <a:noFill/>
          <a:ln/>
        </p:spPr>
        <p:txBody>
          <a:bodyPr wrap="square" rtlCol="0" anchor="t"/>
          <a:lstStyle/>
          <a:p>
            <a:pPr marL="0" indent="0" algn="l">
              <a:lnSpc>
                <a:spcPts val="1914"/>
              </a:lnSpc>
              <a:buNone/>
            </a:pPr>
            <a:r>
              <a:rPr lang="en-US" sz="1531" dirty="0">
                <a:solidFill>
                  <a:srgbClr val="E5E0DF"/>
                </a:solidFill>
                <a:latin typeface="Poppins" pitchFamily="34" charset="0"/>
                <a:ea typeface="Poppins" pitchFamily="34" charset="-122"/>
                <a:cs typeface="Poppins" pitchFamily="34" charset="-120"/>
              </a:rPr>
              <a:t>Decrease in economy and increase in wickets of the Ravindra Jadeja</a:t>
            </a:r>
            <a:endParaRPr lang="en-US" sz="1531" dirty="0"/>
          </a:p>
        </p:txBody>
      </p:sp>
      <p:sp>
        <p:nvSpPr>
          <p:cNvPr id="22" name="Text 19"/>
          <p:cNvSpPr/>
          <p:nvPr/>
        </p:nvSpPr>
        <p:spPr>
          <a:xfrm>
            <a:off x="4709874" y="7399020"/>
            <a:ext cx="6299359" cy="1243608"/>
          </a:xfrm>
          <a:prstGeom prst="rect">
            <a:avLst/>
          </a:prstGeom>
          <a:noFill/>
          <a:ln/>
        </p:spPr>
        <p:txBody>
          <a:bodyPr wrap="square" rtlCol="0" anchor="t"/>
          <a:lstStyle/>
          <a:p>
            <a:pPr marL="0" indent="0" algn="l">
              <a:lnSpc>
                <a:spcPts val="1960"/>
              </a:lnSpc>
              <a:buNone/>
            </a:pPr>
            <a:r>
              <a:rPr lang="en-US" sz="1225" dirty="0">
                <a:solidFill>
                  <a:srgbClr val="E5E0DF"/>
                </a:solidFill>
                <a:latin typeface="Roboto" pitchFamily="34" charset="0"/>
                <a:ea typeface="Roboto" pitchFamily="34" charset="-122"/>
                <a:cs typeface="Roboto" pitchFamily="34" charset="-120"/>
              </a:rPr>
              <a:t>Ravindra Jadeja who is a left-arm leg spinner has a decreased economy rate of 8 in the Namibia match compared to the match of Afghanistan which was 4. Due to consistent lengths and varying pitch conditions and more variations of the type of deliveries and an easy understandable strategy the batsman now cannot easily reciprocate their deliveries and hence cannot pull off more boundaries leading more stability and variability of Jadeja.</a:t>
            </a:r>
            <a:endParaRPr lang="en-US" sz="1225" dirty="0"/>
          </a:p>
        </p:txBody>
      </p:sp>
      <p:pic>
        <p:nvPicPr>
          <p:cNvPr id="2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32815"/>
          </a:xfrm>
          <a:prstGeom prst="rect">
            <a:avLst/>
          </a:prstGeom>
          <a:solidFill>
            <a:srgbClr val="050505"/>
          </a:solidFill>
          <a:ln w="13216">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32815"/>
          </a:xfrm>
          <a:prstGeom prst="rect">
            <a:avLst/>
          </a:prstGeom>
        </p:spPr>
      </p:pic>
      <p:sp>
        <p:nvSpPr>
          <p:cNvPr id="5" name="Shape 2"/>
          <p:cNvSpPr/>
          <p:nvPr/>
        </p:nvSpPr>
        <p:spPr>
          <a:xfrm>
            <a:off x="0" y="0"/>
            <a:ext cx="14630400" cy="8232815"/>
          </a:xfrm>
          <a:prstGeom prst="rect">
            <a:avLst/>
          </a:prstGeom>
          <a:solidFill>
            <a:srgbClr val="050505">
              <a:alpha val="80000"/>
            </a:srgbClr>
          </a:solidFill>
          <a:ln/>
        </p:spPr>
      </p:sp>
      <p:sp>
        <p:nvSpPr>
          <p:cNvPr id="6" name="Text 3"/>
          <p:cNvSpPr/>
          <p:nvPr/>
        </p:nvSpPr>
        <p:spPr>
          <a:xfrm>
            <a:off x="2262545" y="584954"/>
            <a:ext cx="4254818" cy="664726"/>
          </a:xfrm>
          <a:prstGeom prst="rect">
            <a:avLst/>
          </a:prstGeom>
          <a:noFill/>
          <a:ln/>
        </p:spPr>
        <p:txBody>
          <a:bodyPr wrap="none" rtlCol="0" anchor="t"/>
          <a:lstStyle/>
          <a:p>
            <a:pPr marL="0" indent="0">
              <a:lnSpc>
                <a:spcPts val="5235"/>
              </a:lnSpc>
              <a:buNone/>
            </a:pPr>
            <a:r>
              <a:rPr lang="en-US" sz="4188" dirty="0">
                <a:solidFill>
                  <a:srgbClr val="F2F2F3"/>
                </a:solidFill>
                <a:latin typeface="Poppins" pitchFamily="34" charset="0"/>
                <a:ea typeface="Poppins" pitchFamily="34" charset="-122"/>
                <a:cs typeface="Poppins" pitchFamily="34" charset="-120"/>
              </a:rPr>
              <a:t>Conclusion</a:t>
            </a:r>
            <a:endParaRPr lang="en-US" sz="4188" dirty="0"/>
          </a:p>
        </p:txBody>
      </p:sp>
      <p:sp>
        <p:nvSpPr>
          <p:cNvPr id="7" name="Shape 4"/>
          <p:cNvSpPr/>
          <p:nvPr/>
        </p:nvSpPr>
        <p:spPr>
          <a:xfrm>
            <a:off x="2262545" y="1738908"/>
            <a:ext cx="478631" cy="478631"/>
          </a:xfrm>
          <a:prstGeom prst="roundRect">
            <a:avLst>
              <a:gd name="adj" fmla="val 20002"/>
            </a:avLst>
          </a:prstGeom>
          <a:solidFill>
            <a:srgbClr val="3D3D42"/>
          </a:solidFill>
          <a:ln w="13216">
            <a:solidFill>
              <a:srgbClr val="494950"/>
            </a:solidFill>
            <a:prstDash val="solid"/>
          </a:ln>
        </p:spPr>
      </p:sp>
      <p:sp>
        <p:nvSpPr>
          <p:cNvPr id="8" name="Text 5"/>
          <p:cNvSpPr/>
          <p:nvPr/>
        </p:nvSpPr>
        <p:spPr>
          <a:xfrm>
            <a:off x="2456140" y="1778794"/>
            <a:ext cx="91440" cy="398859"/>
          </a:xfrm>
          <a:prstGeom prst="rect">
            <a:avLst/>
          </a:prstGeom>
          <a:noFill/>
          <a:ln/>
        </p:spPr>
        <p:txBody>
          <a:bodyPr wrap="none" rtlCol="0" anchor="t"/>
          <a:lstStyle/>
          <a:p>
            <a:pPr marL="0" indent="0" algn="ctr">
              <a:lnSpc>
                <a:spcPts val="3141"/>
              </a:lnSpc>
              <a:buNone/>
            </a:pPr>
            <a:r>
              <a:rPr lang="en-US" sz="2513" dirty="0">
                <a:solidFill>
                  <a:srgbClr val="E5E0DF"/>
                </a:solidFill>
                <a:latin typeface="Poppins" pitchFamily="34" charset="0"/>
                <a:ea typeface="Poppins" pitchFamily="34" charset="-122"/>
                <a:cs typeface="Poppins" pitchFamily="34" charset="-120"/>
              </a:rPr>
              <a:t>1</a:t>
            </a:r>
            <a:endParaRPr lang="en-US" sz="2513" dirty="0"/>
          </a:p>
        </p:txBody>
      </p:sp>
      <p:sp>
        <p:nvSpPr>
          <p:cNvPr id="9" name="Text 6"/>
          <p:cNvSpPr/>
          <p:nvPr/>
        </p:nvSpPr>
        <p:spPr>
          <a:xfrm>
            <a:off x="2953822" y="1808083"/>
            <a:ext cx="4255056" cy="340400"/>
          </a:xfrm>
          <a:prstGeom prst="rect">
            <a:avLst/>
          </a:prstGeom>
          <a:noFill/>
          <a:ln/>
        </p:spPr>
        <p:txBody>
          <a:bodyPr wrap="non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ACTIONABLE INSIGHTS FROM THE DATA</a:t>
            </a:r>
            <a:endParaRPr lang="en-US" sz="1675" dirty="0"/>
          </a:p>
        </p:txBody>
      </p:sp>
      <p:sp>
        <p:nvSpPr>
          <p:cNvPr id="10" name="Text 7"/>
          <p:cNvSpPr/>
          <p:nvPr/>
        </p:nvSpPr>
        <p:spPr>
          <a:xfrm>
            <a:off x="2953822" y="2339935"/>
            <a:ext cx="4255056" cy="1701998"/>
          </a:xfrm>
          <a:prstGeom prst="rect">
            <a:avLst/>
          </a:prstGeom>
          <a:noFill/>
          <a:ln/>
        </p:spPr>
        <p:txBody>
          <a:bodyPr wrap="squar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We came to know about the important features such as the best bowler, batter, target , etc. which helps us to take data driven informed decisions for the prediction purposes in the future.</a:t>
            </a:r>
            <a:endParaRPr lang="en-US" sz="1675" dirty="0"/>
          </a:p>
        </p:txBody>
      </p:sp>
      <p:sp>
        <p:nvSpPr>
          <p:cNvPr id="11" name="Shape 8"/>
          <p:cNvSpPr/>
          <p:nvPr/>
        </p:nvSpPr>
        <p:spPr>
          <a:xfrm>
            <a:off x="7421523" y="1738908"/>
            <a:ext cx="478631" cy="478631"/>
          </a:xfrm>
          <a:prstGeom prst="roundRect">
            <a:avLst>
              <a:gd name="adj" fmla="val 20002"/>
            </a:avLst>
          </a:prstGeom>
          <a:solidFill>
            <a:srgbClr val="3D3D42"/>
          </a:solidFill>
          <a:ln w="13216">
            <a:solidFill>
              <a:srgbClr val="494950"/>
            </a:solidFill>
            <a:prstDash val="solid"/>
          </a:ln>
        </p:spPr>
      </p:sp>
      <p:sp>
        <p:nvSpPr>
          <p:cNvPr id="12" name="Text 9"/>
          <p:cNvSpPr/>
          <p:nvPr/>
        </p:nvSpPr>
        <p:spPr>
          <a:xfrm>
            <a:off x="7569398" y="1778794"/>
            <a:ext cx="182880" cy="398859"/>
          </a:xfrm>
          <a:prstGeom prst="rect">
            <a:avLst/>
          </a:prstGeom>
          <a:noFill/>
          <a:ln/>
        </p:spPr>
        <p:txBody>
          <a:bodyPr wrap="none" rtlCol="0" anchor="t"/>
          <a:lstStyle/>
          <a:p>
            <a:pPr marL="0" indent="0" algn="ctr">
              <a:lnSpc>
                <a:spcPts val="3141"/>
              </a:lnSpc>
              <a:buNone/>
            </a:pPr>
            <a:r>
              <a:rPr lang="en-US" sz="2513" dirty="0">
                <a:solidFill>
                  <a:srgbClr val="E5E0DF"/>
                </a:solidFill>
                <a:latin typeface="Poppins" pitchFamily="34" charset="0"/>
                <a:ea typeface="Poppins" pitchFamily="34" charset="-122"/>
                <a:cs typeface="Poppins" pitchFamily="34" charset="-120"/>
              </a:rPr>
              <a:t>2</a:t>
            </a:r>
            <a:endParaRPr lang="en-US" sz="2513" dirty="0"/>
          </a:p>
        </p:txBody>
      </p:sp>
      <p:sp>
        <p:nvSpPr>
          <p:cNvPr id="13" name="Text 10"/>
          <p:cNvSpPr/>
          <p:nvPr/>
        </p:nvSpPr>
        <p:spPr>
          <a:xfrm>
            <a:off x="8112800" y="1808083"/>
            <a:ext cx="4255056" cy="680799"/>
          </a:xfrm>
          <a:prstGeom prst="rect">
            <a:avLst/>
          </a:prstGeom>
          <a:noFill/>
          <a:ln/>
        </p:spPr>
        <p:txBody>
          <a:bodyPr wrap="squar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VISUALIZING THE DATA AND TAKING INFORMATIVE DECISIONS</a:t>
            </a:r>
            <a:endParaRPr lang="en-US" sz="1675" dirty="0"/>
          </a:p>
        </p:txBody>
      </p:sp>
      <p:sp>
        <p:nvSpPr>
          <p:cNvPr id="14" name="Text 11"/>
          <p:cNvSpPr/>
          <p:nvPr/>
        </p:nvSpPr>
        <p:spPr>
          <a:xfrm>
            <a:off x="8112800" y="2680335"/>
            <a:ext cx="4255056" cy="2042398"/>
          </a:xfrm>
          <a:prstGeom prst="rect">
            <a:avLst/>
          </a:prstGeom>
          <a:noFill/>
          <a:ln/>
        </p:spPr>
        <p:txBody>
          <a:bodyPr wrap="squar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All the above analysis are then visualized to create a meaningful graphs and charts from which various data related undiscovered patterns and relationships are drawn and explicitly organized to generalize the summary of the story which the data tells . </a:t>
            </a:r>
            <a:endParaRPr lang="en-US" sz="1675" dirty="0"/>
          </a:p>
        </p:txBody>
      </p:sp>
      <p:sp>
        <p:nvSpPr>
          <p:cNvPr id="15" name="Shape 12"/>
          <p:cNvSpPr/>
          <p:nvPr/>
        </p:nvSpPr>
        <p:spPr>
          <a:xfrm>
            <a:off x="2262545" y="5105519"/>
            <a:ext cx="478631" cy="478631"/>
          </a:xfrm>
          <a:prstGeom prst="roundRect">
            <a:avLst>
              <a:gd name="adj" fmla="val 20002"/>
            </a:avLst>
          </a:prstGeom>
          <a:solidFill>
            <a:srgbClr val="3D3D42"/>
          </a:solidFill>
          <a:ln w="13216">
            <a:solidFill>
              <a:srgbClr val="494950"/>
            </a:solidFill>
            <a:prstDash val="solid"/>
          </a:ln>
        </p:spPr>
      </p:sp>
      <p:sp>
        <p:nvSpPr>
          <p:cNvPr id="16" name="Text 13"/>
          <p:cNvSpPr/>
          <p:nvPr/>
        </p:nvSpPr>
        <p:spPr>
          <a:xfrm>
            <a:off x="2410420" y="5145405"/>
            <a:ext cx="182880" cy="398859"/>
          </a:xfrm>
          <a:prstGeom prst="rect">
            <a:avLst/>
          </a:prstGeom>
          <a:noFill/>
          <a:ln/>
        </p:spPr>
        <p:txBody>
          <a:bodyPr wrap="none" rtlCol="0" anchor="t"/>
          <a:lstStyle/>
          <a:p>
            <a:pPr marL="0" indent="0" algn="ctr">
              <a:lnSpc>
                <a:spcPts val="3141"/>
              </a:lnSpc>
              <a:buNone/>
            </a:pPr>
            <a:r>
              <a:rPr lang="en-US" sz="2513" dirty="0">
                <a:solidFill>
                  <a:srgbClr val="E5E0DF"/>
                </a:solidFill>
                <a:latin typeface="Poppins" pitchFamily="34" charset="0"/>
                <a:ea typeface="Poppins" pitchFamily="34" charset="-122"/>
                <a:cs typeface="Poppins" pitchFamily="34" charset="-120"/>
              </a:rPr>
              <a:t>3</a:t>
            </a:r>
            <a:endParaRPr lang="en-US" sz="2513" dirty="0"/>
          </a:p>
        </p:txBody>
      </p:sp>
      <p:sp>
        <p:nvSpPr>
          <p:cNvPr id="17" name="Text 14"/>
          <p:cNvSpPr/>
          <p:nvPr/>
        </p:nvSpPr>
        <p:spPr>
          <a:xfrm>
            <a:off x="2953822" y="5174694"/>
            <a:ext cx="9414034" cy="340400"/>
          </a:xfrm>
          <a:prstGeom prst="rect">
            <a:avLst/>
          </a:prstGeom>
          <a:noFill/>
          <a:ln/>
        </p:spPr>
        <p:txBody>
          <a:bodyPr wrap="non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UNDERSTANDING THE DATA DISTRIBUTION AND VARIOUS PATTERNS AND RELATIONSHIPS</a:t>
            </a:r>
            <a:endParaRPr lang="en-US" sz="1675" dirty="0"/>
          </a:p>
        </p:txBody>
      </p:sp>
      <p:sp>
        <p:nvSpPr>
          <p:cNvPr id="18" name="Text 15"/>
          <p:cNvSpPr/>
          <p:nvPr/>
        </p:nvSpPr>
        <p:spPr>
          <a:xfrm>
            <a:off x="2953822" y="5706547"/>
            <a:ext cx="9414034" cy="1361599"/>
          </a:xfrm>
          <a:prstGeom prst="rect">
            <a:avLst/>
          </a:prstGeom>
          <a:noFill/>
          <a:ln/>
        </p:spPr>
        <p:txBody>
          <a:bodyPr wrap="square" rtlCol="0" anchor="t"/>
          <a:lstStyle/>
          <a:p>
            <a:pPr marL="0" indent="0">
              <a:lnSpc>
                <a:spcPts val="2680"/>
              </a:lnSpc>
              <a:buNone/>
            </a:pPr>
            <a:r>
              <a:rPr lang="en-US" sz="1675" dirty="0">
                <a:solidFill>
                  <a:srgbClr val="E5E0DF"/>
                </a:solidFill>
                <a:latin typeface="Roboto" pitchFamily="34" charset="0"/>
                <a:ea typeface="Roboto" pitchFamily="34" charset="-122"/>
                <a:cs typeface="Roboto" pitchFamily="34" charset="-120"/>
              </a:rPr>
              <a:t>It helps to understand the patterns and relationships among the various features related  affecting the playing conditions such as the relationship between  venue and temperature, best batter and batter team and their runs along with strike rate, etc. which helped more in exploring and taking relevant insights</a:t>
            </a:r>
            <a:endParaRPr lang="en-US" sz="1675" dirty="0"/>
          </a:p>
        </p:txBody>
      </p:sp>
      <p:sp>
        <p:nvSpPr>
          <p:cNvPr id="19" name="Text 16"/>
          <p:cNvSpPr/>
          <p:nvPr/>
        </p:nvSpPr>
        <p:spPr>
          <a:xfrm>
            <a:off x="2262545" y="7307461"/>
            <a:ext cx="10105311" cy="340400"/>
          </a:xfrm>
          <a:prstGeom prst="rect">
            <a:avLst/>
          </a:prstGeom>
          <a:noFill/>
          <a:ln/>
        </p:spPr>
        <p:txBody>
          <a:bodyPr wrap="none" rtlCol="0" anchor="t"/>
          <a:lstStyle/>
          <a:p>
            <a:pPr marL="0" indent="0">
              <a:lnSpc>
                <a:spcPts val="2680"/>
              </a:lnSpc>
              <a:buNone/>
            </a:pPr>
            <a:endParaRPr lang="en-US" sz="1675" dirty="0"/>
          </a:p>
        </p:txBody>
      </p:sp>
      <p:pic>
        <p:nvPicPr>
          <p:cNvPr id="2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252FEF5-DAF1-6987-3631-A1B5F54BF6F1}"/>
              </a:ext>
            </a:extLst>
          </p:cNvPr>
          <p:cNvSpPr/>
          <p:nvPr/>
        </p:nvSpPr>
        <p:spPr>
          <a:xfrm>
            <a:off x="-19931" y="20952"/>
            <a:ext cx="14630400" cy="82296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8" name="Rounded Rectangle 17">
            <a:extLst>
              <a:ext uri="{FF2B5EF4-FFF2-40B4-BE49-F238E27FC236}">
                <a16:creationId xmlns:a16="http://schemas.microsoft.com/office/drawing/2014/main" id="{555C4CB8-2A0E-AEED-A0CD-54201893EBED}"/>
              </a:ext>
            </a:extLst>
          </p:cNvPr>
          <p:cNvSpPr/>
          <p:nvPr/>
        </p:nvSpPr>
        <p:spPr>
          <a:xfrm>
            <a:off x="783812" y="1210107"/>
            <a:ext cx="13007814" cy="813952"/>
          </a:xfrm>
          <a:prstGeom prst="roundRect">
            <a:avLst>
              <a:gd name="adj" fmla="val 50000"/>
            </a:avLst>
          </a:prstGeom>
          <a:solidFill>
            <a:schemeClr val="bg1"/>
          </a:solidFill>
          <a:ln>
            <a:noFill/>
          </a:ln>
          <a:effectLst>
            <a:innerShdw blurRad="228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8D13AC60-9A3E-315C-B8A6-0CD94F068B1C}"/>
              </a:ext>
            </a:extLst>
          </p:cNvPr>
          <p:cNvSpPr/>
          <p:nvPr/>
        </p:nvSpPr>
        <p:spPr>
          <a:xfrm>
            <a:off x="885824" y="1335777"/>
            <a:ext cx="12440725" cy="371933"/>
          </a:xfrm>
          <a:prstGeom prst="roundRect">
            <a:avLst>
              <a:gd name="adj" fmla="val 50000"/>
            </a:avLst>
          </a:prstGeom>
          <a:solidFill>
            <a:schemeClr val="tx1">
              <a:lumMod val="50000"/>
              <a:lumOff val="50000"/>
            </a:schemeClr>
          </a:solidFill>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7057033-B5D9-3E87-8470-974D0661DDE7}"/>
              </a:ext>
            </a:extLst>
          </p:cNvPr>
          <p:cNvGrpSpPr/>
          <p:nvPr/>
        </p:nvGrpSpPr>
        <p:grpSpPr>
          <a:xfrm>
            <a:off x="5555635" y="1247198"/>
            <a:ext cx="3591755" cy="4886901"/>
            <a:chOff x="5794963" y="553452"/>
            <a:chExt cx="2441874" cy="3764104"/>
          </a:xfrm>
        </p:grpSpPr>
        <p:grpSp>
          <p:nvGrpSpPr>
            <p:cNvPr id="23" name="Group 22">
              <a:extLst>
                <a:ext uri="{FF2B5EF4-FFF2-40B4-BE49-F238E27FC236}">
                  <a16:creationId xmlns:a16="http://schemas.microsoft.com/office/drawing/2014/main" id="{5F2E7306-2AAA-8A3D-870F-E125AE205B59}"/>
                </a:ext>
              </a:extLst>
            </p:cNvPr>
            <p:cNvGrpSpPr/>
            <p:nvPr/>
          </p:nvGrpSpPr>
          <p:grpSpPr>
            <a:xfrm>
              <a:off x="5838284" y="553452"/>
              <a:ext cx="2339999" cy="3764104"/>
              <a:chOff x="5838284" y="553452"/>
              <a:chExt cx="2339999" cy="3764104"/>
            </a:xfrm>
          </p:grpSpPr>
          <p:sp>
            <p:nvSpPr>
              <p:cNvPr id="25" name="Freeform 24">
                <a:extLst>
                  <a:ext uri="{FF2B5EF4-FFF2-40B4-BE49-F238E27FC236}">
                    <a16:creationId xmlns:a16="http://schemas.microsoft.com/office/drawing/2014/main" id="{33EC5B96-75FC-5302-C399-C78E7C60E002}"/>
                  </a:ext>
                </a:extLst>
              </p:cNvPr>
              <p:cNvSpPr/>
              <p:nvPr/>
            </p:nvSpPr>
            <p:spPr>
              <a:xfrm>
                <a:off x="5838284" y="1977556"/>
                <a:ext cx="2339999" cy="2340000"/>
              </a:xfrm>
              <a:custGeom>
                <a:avLst/>
                <a:gdLst>
                  <a:gd name="connsiteX0" fmla="*/ 990000 w 1980000"/>
                  <a:gd name="connsiteY0" fmla="*/ 74445 h 1980000"/>
                  <a:gd name="connsiteX1" fmla="*/ 893747 w 1980000"/>
                  <a:gd name="connsiteY1" fmla="*/ 158666 h 1980000"/>
                  <a:gd name="connsiteX2" fmla="*/ 990000 w 1980000"/>
                  <a:gd name="connsiteY2" fmla="*/ 242887 h 1980000"/>
                  <a:gd name="connsiteX3" fmla="*/ 1086253 w 1980000"/>
                  <a:gd name="connsiteY3" fmla="*/ 158666 h 1980000"/>
                  <a:gd name="connsiteX4" fmla="*/ 990000 w 1980000"/>
                  <a:gd name="connsiteY4" fmla="*/ 74445 h 1980000"/>
                  <a:gd name="connsiteX5" fmla="*/ 990000 w 1980000"/>
                  <a:gd name="connsiteY5" fmla="*/ 0 h 1980000"/>
                  <a:gd name="connsiteX6" fmla="*/ 1980000 w 1980000"/>
                  <a:gd name="connsiteY6" fmla="*/ 990000 h 1980000"/>
                  <a:gd name="connsiteX7" fmla="*/ 990000 w 1980000"/>
                  <a:gd name="connsiteY7" fmla="*/ 1980000 h 1980000"/>
                  <a:gd name="connsiteX8" fmla="*/ 0 w 1980000"/>
                  <a:gd name="connsiteY8" fmla="*/ 990000 h 1980000"/>
                  <a:gd name="connsiteX9" fmla="*/ 990000 w 1980000"/>
                  <a:gd name="connsiteY9" fmla="*/ 0 h 19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000" h="1980000">
                    <a:moveTo>
                      <a:pt x="990000" y="74445"/>
                    </a:moveTo>
                    <a:cubicBezTo>
                      <a:pt x="936841" y="74445"/>
                      <a:pt x="893747" y="112152"/>
                      <a:pt x="893747" y="158666"/>
                    </a:cubicBezTo>
                    <a:cubicBezTo>
                      <a:pt x="893747" y="205180"/>
                      <a:pt x="936841" y="242887"/>
                      <a:pt x="990000" y="242887"/>
                    </a:cubicBezTo>
                    <a:cubicBezTo>
                      <a:pt x="1043159" y="242887"/>
                      <a:pt x="1086253" y="205180"/>
                      <a:pt x="1086253" y="158666"/>
                    </a:cubicBezTo>
                    <a:cubicBezTo>
                      <a:pt x="1086253" y="112152"/>
                      <a:pt x="1043159" y="74445"/>
                      <a:pt x="990000" y="74445"/>
                    </a:cubicBezTo>
                    <a:close/>
                    <a:moveTo>
                      <a:pt x="990000" y="0"/>
                    </a:moveTo>
                    <a:cubicBezTo>
                      <a:pt x="1536762" y="0"/>
                      <a:pt x="1980000" y="443238"/>
                      <a:pt x="1980000" y="990000"/>
                    </a:cubicBezTo>
                    <a:cubicBezTo>
                      <a:pt x="1980000" y="1536762"/>
                      <a:pt x="1536762" y="1980000"/>
                      <a:pt x="990000" y="1980000"/>
                    </a:cubicBezTo>
                    <a:cubicBezTo>
                      <a:pt x="443238" y="1980000"/>
                      <a:pt x="0" y="1536762"/>
                      <a:pt x="0" y="990000"/>
                    </a:cubicBezTo>
                    <a:cubicBezTo>
                      <a:pt x="0" y="443238"/>
                      <a:pt x="443238" y="0"/>
                      <a:pt x="990000" y="0"/>
                    </a:cubicBezTo>
                    <a:close/>
                  </a:path>
                </a:pathLst>
              </a:custGeom>
              <a:gradFill flip="none" rotWithShape="1">
                <a:gsLst>
                  <a:gs pos="38000">
                    <a:schemeClr val="accent4">
                      <a:lumMod val="60000"/>
                      <a:lumOff val="40000"/>
                    </a:schemeClr>
                  </a:gs>
                  <a:gs pos="88000">
                    <a:srgbClr val="08419B">
                      <a:alpha val="80000"/>
                    </a:srgbClr>
                  </a:gs>
                </a:gsLst>
                <a:lin ang="5400000" scaled="1"/>
                <a:tileRect/>
              </a:gradFill>
              <a:ln>
                <a:gradFill flip="none" rotWithShape="1">
                  <a:gsLst>
                    <a:gs pos="23000">
                      <a:srgbClr val="00B9E3"/>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6" name="Group 25">
                <a:extLst>
                  <a:ext uri="{FF2B5EF4-FFF2-40B4-BE49-F238E27FC236}">
                    <a16:creationId xmlns:a16="http://schemas.microsoft.com/office/drawing/2014/main" id="{C7DF6721-2C0F-2E3F-59B8-1C1D5749A43C}"/>
                  </a:ext>
                </a:extLst>
              </p:cNvPr>
              <p:cNvGrpSpPr/>
              <p:nvPr/>
            </p:nvGrpSpPr>
            <p:grpSpPr>
              <a:xfrm>
                <a:off x="6710315" y="553452"/>
                <a:ext cx="541421" cy="541421"/>
                <a:chOff x="6587579" y="542716"/>
                <a:chExt cx="541421" cy="541421"/>
              </a:xfrm>
            </p:grpSpPr>
            <p:sp>
              <p:nvSpPr>
                <p:cNvPr id="33" name="Oval 32">
                  <a:extLst>
                    <a:ext uri="{FF2B5EF4-FFF2-40B4-BE49-F238E27FC236}">
                      <a16:creationId xmlns:a16="http://schemas.microsoft.com/office/drawing/2014/main" id="{54E8D98A-3A99-4802-CBDC-5E1B48DAF89F}"/>
                    </a:ext>
                  </a:extLst>
                </p:cNvPr>
                <p:cNvSpPr/>
                <p:nvPr/>
              </p:nvSpPr>
              <p:spPr>
                <a:xfrm>
                  <a:off x="6587579" y="542716"/>
                  <a:ext cx="541421" cy="54142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34" name="Oval 33">
                  <a:extLst>
                    <a:ext uri="{FF2B5EF4-FFF2-40B4-BE49-F238E27FC236}">
                      <a16:creationId xmlns:a16="http://schemas.microsoft.com/office/drawing/2014/main" id="{24120B38-95EE-D885-21CB-C1AC71EF23ED}"/>
                    </a:ext>
                  </a:extLst>
                </p:cNvPr>
                <p:cNvSpPr/>
                <p:nvPr/>
              </p:nvSpPr>
              <p:spPr>
                <a:xfrm>
                  <a:off x="6714289" y="669426"/>
                  <a:ext cx="288000" cy="288000"/>
                </a:xfrm>
                <a:prstGeom prst="ellipse">
                  <a:avLst/>
                </a:prstGeom>
                <a:gradFill flip="none" rotWithShape="1">
                  <a:gsLst>
                    <a:gs pos="38000">
                      <a:srgbClr val="00B9E3">
                        <a:alpha val="74902"/>
                      </a:srgbClr>
                    </a:gs>
                    <a:gs pos="88000">
                      <a:srgbClr val="08419B">
                        <a:alpha val="80000"/>
                      </a:srgbClr>
                    </a:gs>
                  </a:gsLst>
                  <a:lin ang="5400000" scaled="1"/>
                  <a:tileRect/>
                </a:gradFill>
                <a:ln>
                  <a:gradFill flip="none" rotWithShape="1">
                    <a:gsLst>
                      <a:gs pos="23000">
                        <a:srgbClr val="00B9E3"/>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7" name="Group 26">
                <a:extLst>
                  <a:ext uri="{FF2B5EF4-FFF2-40B4-BE49-F238E27FC236}">
                    <a16:creationId xmlns:a16="http://schemas.microsoft.com/office/drawing/2014/main" id="{E3ED0E36-520F-79C3-FAE2-8A7B7AFEDF70}"/>
                  </a:ext>
                </a:extLst>
              </p:cNvPr>
              <p:cNvGrpSpPr/>
              <p:nvPr/>
            </p:nvGrpSpPr>
            <p:grpSpPr>
              <a:xfrm>
                <a:off x="6820164" y="1104572"/>
                <a:ext cx="316266" cy="967833"/>
                <a:chOff x="1713411" y="1074573"/>
                <a:chExt cx="316266" cy="2870684"/>
              </a:xfrm>
            </p:grpSpPr>
            <p:cxnSp>
              <p:nvCxnSpPr>
                <p:cNvPr id="28" name="Straight Connector 27">
                  <a:extLst>
                    <a:ext uri="{FF2B5EF4-FFF2-40B4-BE49-F238E27FC236}">
                      <a16:creationId xmlns:a16="http://schemas.microsoft.com/office/drawing/2014/main" id="{E2A2EFF3-8990-60EF-4E89-24AAC01D01D2}"/>
                    </a:ext>
                  </a:extLst>
                </p:cNvPr>
                <p:cNvCxnSpPr>
                  <a:cxnSpLocks/>
                </p:cNvCxnSpPr>
                <p:nvPr/>
              </p:nvCxnSpPr>
              <p:spPr>
                <a:xfrm>
                  <a:off x="1870910" y="1074573"/>
                  <a:ext cx="0" cy="2510918"/>
                </a:xfrm>
                <a:prstGeom prst="line">
                  <a:avLst/>
                </a:prstGeom>
                <a:ln/>
              </p:spPr>
              <p:style>
                <a:lnRef idx="1">
                  <a:schemeClr val="accent2"/>
                </a:lnRef>
                <a:fillRef idx="0">
                  <a:schemeClr val="accent2"/>
                </a:fillRef>
                <a:effectRef idx="0">
                  <a:schemeClr val="accent2"/>
                </a:effectRef>
                <a:fontRef idx="minor">
                  <a:schemeClr val="tx1"/>
                </a:fontRef>
              </p:style>
            </p:cxnSp>
            <p:sp>
              <p:nvSpPr>
                <p:cNvPr id="29" name="Freeform 28">
                  <a:extLst>
                    <a:ext uri="{FF2B5EF4-FFF2-40B4-BE49-F238E27FC236}">
                      <a16:creationId xmlns:a16="http://schemas.microsoft.com/office/drawing/2014/main" id="{BC197F44-827E-ECF5-AC5F-29EAEF9FFFB1}"/>
                    </a:ext>
                  </a:extLst>
                </p:cNvPr>
                <p:cNvSpPr/>
                <p:nvPr/>
              </p:nvSpPr>
              <p:spPr>
                <a:xfrm>
                  <a:off x="1832962" y="3615249"/>
                  <a:ext cx="50895" cy="310360"/>
                </a:xfrm>
                <a:custGeom>
                  <a:avLst/>
                  <a:gdLst>
                    <a:gd name="connsiteX0" fmla="*/ 31757 w 31757"/>
                    <a:gd name="connsiteY0" fmla="*/ 95250 h 95250"/>
                    <a:gd name="connsiteX1" fmla="*/ 7 w 31757"/>
                    <a:gd name="connsiteY1" fmla="*/ 28575 h 95250"/>
                    <a:gd name="connsiteX2" fmla="*/ 28582 w 31757"/>
                    <a:gd name="connsiteY2" fmla="*/ 0 h 95250"/>
                    <a:gd name="connsiteX3" fmla="*/ 28582 w 31757"/>
                    <a:gd name="connsiteY3" fmla="*/ 0 h 95250"/>
                    <a:gd name="connsiteX4" fmla="*/ 28582 w 31757"/>
                    <a:gd name="connsiteY4" fmla="*/ 0 h 95250"/>
                    <a:gd name="connsiteX5" fmla="*/ 28582 w 31757"/>
                    <a:gd name="connsiteY5" fmla="*/ 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7" h="95250">
                      <a:moveTo>
                        <a:pt x="31757" y="95250"/>
                      </a:moveTo>
                      <a:cubicBezTo>
                        <a:pt x="16146" y="69850"/>
                        <a:pt x="536" y="44450"/>
                        <a:pt x="7" y="28575"/>
                      </a:cubicBezTo>
                      <a:cubicBezTo>
                        <a:pt x="-522" y="12700"/>
                        <a:pt x="28582" y="0"/>
                        <a:pt x="28582" y="0"/>
                      </a:cubicBezTo>
                      <a:lnTo>
                        <a:pt x="28582" y="0"/>
                      </a:lnTo>
                      <a:lnTo>
                        <a:pt x="28582" y="0"/>
                      </a:lnTo>
                      <a:lnTo>
                        <a:pt x="28582" y="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0" name="Freeform 29">
                  <a:extLst>
                    <a:ext uri="{FF2B5EF4-FFF2-40B4-BE49-F238E27FC236}">
                      <a16:creationId xmlns:a16="http://schemas.microsoft.com/office/drawing/2014/main" id="{3574C13B-C794-5381-C8EE-85AEE9672362}"/>
                    </a:ext>
                  </a:extLst>
                </p:cNvPr>
                <p:cNvSpPr/>
                <p:nvPr/>
              </p:nvSpPr>
              <p:spPr>
                <a:xfrm>
                  <a:off x="1878682" y="3615246"/>
                  <a:ext cx="50895" cy="330011"/>
                </a:xfrm>
                <a:custGeom>
                  <a:avLst/>
                  <a:gdLst>
                    <a:gd name="connsiteX0" fmla="*/ 0 w 28582"/>
                    <a:gd name="connsiteY0" fmla="*/ 0 h 114121"/>
                    <a:gd name="connsiteX1" fmla="*/ 28575 w 28582"/>
                    <a:gd name="connsiteY1" fmla="*/ 107950 h 114121"/>
                    <a:gd name="connsiteX2" fmla="*/ 3175 w 28582"/>
                    <a:gd name="connsiteY2" fmla="*/ 101600 h 114121"/>
                    <a:gd name="connsiteX3" fmla="*/ 3175 w 28582"/>
                    <a:gd name="connsiteY3" fmla="*/ 101600 h 114121"/>
                  </a:gdLst>
                  <a:ahLst/>
                  <a:cxnLst>
                    <a:cxn ang="0">
                      <a:pos x="connsiteX0" y="connsiteY0"/>
                    </a:cxn>
                    <a:cxn ang="0">
                      <a:pos x="connsiteX1" y="connsiteY1"/>
                    </a:cxn>
                    <a:cxn ang="0">
                      <a:pos x="connsiteX2" y="connsiteY2"/>
                    </a:cxn>
                    <a:cxn ang="0">
                      <a:pos x="connsiteX3" y="connsiteY3"/>
                    </a:cxn>
                  </a:cxnLst>
                  <a:rect l="l" t="t" r="r" b="b"/>
                  <a:pathLst>
                    <a:path w="28582" h="114121">
                      <a:moveTo>
                        <a:pt x="0" y="0"/>
                      </a:moveTo>
                      <a:cubicBezTo>
                        <a:pt x="14023" y="45508"/>
                        <a:pt x="28046" y="91017"/>
                        <a:pt x="28575" y="107950"/>
                      </a:cubicBezTo>
                      <a:cubicBezTo>
                        <a:pt x="29104" y="124883"/>
                        <a:pt x="3175" y="101600"/>
                        <a:pt x="3175" y="101600"/>
                      </a:cubicBezTo>
                      <a:lnTo>
                        <a:pt x="3175" y="10160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dirty="0"/>
                </a:p>
              </p:txBody>
            </p:sp>
            <p:sp>
              <p:nvSpPr>
                <p:cNvPr id="31" name="Oval 30">
                  <a:extLst>
                    <a:ext uri="{FF2B5EF4-FFF2-40B4-BE49-F238E27FC236}">
                      <a16:creationId xmlns:a16="http://schemas.microsoft.com/office/drawing/2014/main" id="{BF819BA5-9133-E66D-79B4-D968DDFA03D7}"/>
                    </a:ext>
                  </a:extLst>
                </p:cNvPr>
                <p:cNvSpPr/>
                <p:nvPr/>
              </p:nvSpPr>
              <p:spPr>
                <a:xfrm rot="20374199">
                  <a:off x="1869371" y="3449445"/>
                  <a:ext cx="160306"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D27534D5-F7D4-A3FF-BF6C-D7721C50D136}"/>
                    </a:ext>
                  </a:extLst>
                </p:cNvPr>
                <p:cNvSpPr/>
                <p:nvPr/>
              </p:nvSpPr>
              <p:spPr>
                <a:xfrm rot="1225801" flipH="1">
                  <a:off x="1713411" y="3449445"/>
                  <a:ext cx="160304"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4" name="TextBox 23">
              <a:extLst>
                <a:ext uri="{FF2B5EF4-FFF2-40B4-BE49-F238E27FC236}">
                  <a16:creationId xmlns:a16="http://schemas.microsoft.com/office/drawing/2014/main" id="{501C0DF5-8855-A167-1A1A-A9E1FF7D4757}"/>
                </a:ext>
              </a:extLst>
            </p:cNvPr>
            <p:cNvSpPr txBox="1"/>
            <p:nvPr/>
          </p:nvSpPr>
          <p:spPr>
            <a:xfrm>
              <a:off x="5794963" y="2902525"/>
              <a:ext cx="2441874" cy="403007"/>
            </a:xfrm>
            <a:prstGeom prst="rect">
              <a:avLst/>
            </a:prstGeom>
            <a:noFill/>
          </p:spPr>
          <p:txBody>
            <a:bodyPr wrap="square" rtlCol="0">
              <a:spAutoFit/>
            </a:bodyPr>
            <a:lstStyle/>
            <a:p>
              <a:pPr algn="ctr"/>
              <a:r>
                <a:rPr lang="en-US" sz="2800" dirty="0">
                  <a:latin typeface="Tw Cen MT" panose="020B0602020104020603" pitchFamily="34" charset="77"/>
                </a:rPr>
                <a:t>DIBYOJIT GHOSHAL</a:t>
              </a:r>
            </a:p>
          </p:txBody>
        </p:sp>
      </p:grpSp>
      <p:grpSp>
        <p:nvGrpSpPr>
          <p:cNvPr id="36" name="Group 35">
            <a:extLst>
              <a:ext uri="{FF2B5EF4-FFF2-40B4-BE49-F238E27FC236}">
                <a16:creationId xmlns:a16="http://schemas.microsoft.com/office/drawing/2014/main" id="{1832840A-FBA6-125A-9D39-3C76CF9F9618}"/>
              </a:ext>
            </a:extLst>
          </p:cNvPr>
          <p:cNvGrpSpPr/>
          <p:nvPr/>
        </p:nvGrpSpPr>
        <p:grpSpPr>
          <a:xfrm>
            <a:off x="3011445" y="1206302"/>
            <a:ext cx="3441907" cy="7002346"/>
            <a:chOff x="4230326" y="542716"/>
            <a:chExt cx="2340000" cy="5393512"/>
          </a:xfrm>
        </p:grpSpPr>
        <p:grpSp>
          <p:nvGrpSpPr>
            <p:cNvPr id="38" name="Group 37">
              <a:extLst>
                <a:ext uri="{FF2B5EF4-FFF2-40B4-BE49-F238E27FC236}">
                  <a16:creationId xmlns:a16="http://schemas.microsoft.com/office/drawing/2014/main" id="{31BAED1A-03FB-E4AF-202B-103FDA81D62C}"/>
                </a:ext>
              </a:extLst>
            </p:cNvPr>
            <p:cNvGrpSpPr/>
            <p:nvPr/>
          </p:nvGrpSpPr>
          <p:grpSpPr>
            <a:xfrm>
              <a:off x="4230326" y="542716"/>
              <a:ext cx="2340000" cy="5393512"/>
              <a:chOff x="4230326" y="542716"/>
              <a:chExt cx="2340000" cy="5393512"/>
            </a:xfrm>
          </p:grpSpPr>
          <p:sp>
            <p:nvSpPr>
              <p:cNvPr id="40" name="Freeform 39">
                <a:extLst>
                  <a:ext uri="{FF2B5EF4-FFF2-40B4-BE49-F238E27FC236}">
                    <a16:creationId xmlns:a16="http://schemas.microsoft.com/office/drawing/2014/main" id="{BE4D6010-B3B2-63A6-325A-CF92EAB77C8B}"/>
                  </a:ext>
                </a:extLst>
              </p:cNvPr>
              <p:cNvSpPr/>
              <p:nvPr/>
            </p:nvSpPr>
            <p:spPr>
              <a:xfrm>
                <a:off x="4230326" y="3596228"/>
                <a:ext cx="2340000" cy="2340000"/>
              </a:xfrm>
              <a:custGeom>
                <a:avLst/>
                <a:gdLst>
                  <a:gd name="connsiteX0" fmla="*/ 990000 w 1980000"/>
                  <a:gd name="connsiteY0" fmla="*/ 74445 h 1980000"/>
                  <a:gd name="connsiteX1" fmla="*/ 893747 w 1980000"/>
                  <a:gd name="connsiteY1" fmla="*/ 158666 h 1980000"/>
                  <a:gd name="connsiteX2" fmla="*/ 990000 w 1980000"/>
                  <a:gd name="connsiteY2" fmla="*/ 242887 h 1980000"/>
                  <a:gd name="connsiteX3" fmla="*/ 1086253 w 1980000"/>
                  <a:gd name="connsiteY3" fmla="*/ 158666 h 1980000"/>
                  <a:gd name="connsiteX4" fmla="*/ 990000 w 1980000"/>
                  <a:gd name="connsiteY4" fmla="*/ 74445 h 1980000"/>
                  <a:gd name="connsiteX5" fmla="*/ 990000 w 1980000"/>
                  <a:gd name="connsiteY5" fmla="*/ 0 h 1980000"/>
                  <a:gd name="connsiteX6" fmla="*/ 1980000 w 1980000"/>
                  <a:gd name="connsiteY6" fmla="*/ 990000 h 1980000"/>
                  <a:gd name="connsiteX7" fmla="*/ 990000 w 1980000"/>
                  <a:gd name="connsiteY7" fmla="*/ 1980000 h 1980000"/>
                  <a:gd name="connsiteX8" fmla="*/ 0 w 1980000"/>
                  <a:gd name="connsiteY8" fmla="*/ 990000 h 1980000"/>
                  <a:gd name="connsiteX9" fmla="*/ 990000 w 1980000"/>
                  <a:gd name="connsiteY9" fmla="*/ 0 h 19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000" h="1980000">
                    <a:moveTo>
                      <a:pt x="990000" y="74445"/>
                    </a:moveTo>
                    <a:cubicBezTo>
                      <a:pt x="936841" y="74445"/>
                      <a:pt x="893747" y="112152"/>
                      <a:pt x="893747" y="158666"/>
                    </a:cubicBezTo>
                    <a:cubicBezTo>
                      <a:pt x="893747" y="205180"/>
                      <a:pt x="936841" y="242887"/>
                      <a:pt x="990000" y="242887"/>
                    </a:cubicBezTo>
                    <a:cubicBezTo>
                      <a:pt x="1043159" y="242887"/>
                      <a:pt x="1086253" y="205180"/>
                      <a:pt x="1086253" y="158666"/>
                    </a:cubicBezTo>
                    <a:cubicBezTo>
                      <a:pt x="1086253" y="112152"/>
                      <a:pt x="1043159" y="74445"/>
                      <a:pt x="990000" y="74445"/>
                    </a:cubicBezTo>
                    <a:close/>
                    <a:moveTo>
                      <a:pt x="990000" y="0"/>
                    </a:moveTo>
                    <a:cubicBezTo>
                      <a:pt x="1536762" y="0"/>
                      <a:pt x="1980000" y="443238"/>
                      <a:pt x="1980000" y="990000"/>
                    </a:cubicBezTo>
                    <a:cubicBezTo>
                      <a:pt x="1980000" y="1536762"/>
                      <a:pt x="1536762" y="1980000"/>
                      <a:pt x="990000" y="1980000"/>
                    </a:cubicBezTo>
                    <a:cubicBezTo>
                      <a:pt x="443238" y="1980000"/>
                      <a:pt x="0" y="1536762"/>
                      <a:pt x="0" y="990000"/>
                    </a:cubicBezTo>
                    <a:cubicBezTo>
                      <a:pt x="0" y="443238"/>
                      <a:pt x="443238" y="0"/>
                      <a:pt x="990000" y="0"/>
                    </a:cubicBezTo>
                    <a:close/>
                  </a:path>
                </a:pathLst>
              </a:custGeom>
              <a:gradFill flip="none" rotWithShape="1">
                <a:gsLst>
                  <a:gs pos="38000">
                    <a:srgbClr val="FFA300">
                      <a:alpha val="74902"/>
                    </a:srgbClr>
                  </a:gs>
                  <a:gs pos="88000">
                    <a:srgbClr val="CE3E00">
                      <a:alpha val="80000"/>
                    </a:srgbClr>
                  </a:gs>
                </a:gsLst>
                <a:lin ang="5400000" scaled="1"/>
                <a:tileRect/>
              </a:gradFill>
              <a:ln>
                <a:gradFill flip="none" rotWithShape="1">
                  <a:gsLst>
                    <a:gs pos="23000">
                      <a:srgbClr val="FFA300"/>
                    </a:gs>
                    <a:gs pos="100000">
                      <a:srgbClr val="CE3E00">
                        <a:alpha val="50000"/>
                      </a:srgbClr>
                    </a:gs>
                  </a:gsLst>
                  <a:lin ang="10200000" scaled="0"/>
                  <a:tileRect/>
                </a:gradFill>
              </a:ln>
              <a:effectLst>
                <a:outerShdw blurRad="152400" dist="317500" dir="5400000" sx="90000" sy="-19000" rotWithShape="0">
                  <a:prstClr val="black">
                    <a:alpha val="15000"/>
                  </a:prstClr>
                </a:outerShdw>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1" name="Group 40">
                <a:extLst>
                  <a:ext uri="{FF2B5EF4-FFF2-40B4-BE49-F238E27FC236}">
                    <a16:creationId xmlns:a16="http://schemas.microsoft.com/office/drawing/2014/main" id="{9D5F89BF-1B55-93C4-E5CF-C530CBDB5AD7}"/>
                  </a:ext>
                </a:extLst>
              </p:cNvPr>
              <p:cNvGrpSpPr/>
              <p:nvPr/>
            </p:nvGrpSpPr>
            <p:grpSpPr>
              <a:xfrm>
                <a:off x="5129615" y="542716"/>
                <a:ext cx="541421" cy="541421"/>
                <a:chOff x="4907595" y="533153"/>
                <a:chExt cx="541421" cy="541421"/>
              </a:xfrm>
            </p:grpSpPr>
            <p:sp>
              <p:nvSpPr>
                <p:cNvPr id="48" name="Oval 47">
                  <a:extLst>
                    <a:ext uri="{FF2B5EF4-FFF2-40B4-BE49-F238E27FC236}">
                      <a16:creationId xmlns:a16="http://schemas.microsoft.com/office/drawing/2014/main" id="{6A4B1F70-C852-B8BA-6D5F-1C9B6BA00661}"/>
                    </a:ext>
                  </a:extLst>
                </p:cNvPr>
                <p:cNvSpPr/>
                <p:nvPr/>
              </p:nvSpPr>
              <p:spPr>
                <a:xfrm>
                  <a:off x="4907595" y="533153"/>
                  <a:ext cx="541421" cy="54142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9" name="Oval 48">
                  <a:extLst>
                    <a:ext uri="{FF2B5EF4-FFF2-40B4-BE49-F238E27FC236}">
                      <a16:creationId xmlns:a16="http://schemas.microsoft.com/office/drawing/2014/main" id="{BB365449-B5E8-00B3-7E2F-23E74B0EAFE6}"/>
                    </a:ext>
                  </a:extLst>
                </p:cNvPr>
                <p:cNvSpPr/>
                <p:nvPr/>
              </p:nvSpPr>
              <p:spPr>
                <a:xfrm>
                  <a:off x="5034305" y="659863"/>
                  <a:ext cx="288000" cy="288000"/>
                </a:xfrm>
                <a:prstGeom prst="ellipse">
                  <a:avLst/>
                </a:prstGeom>
                <a:gradFill flip="none" rotWithShape="1">
                  <a:gsLst>
                    <a:gs pos="38000">
                      <a:srgbClr val="FFA300">
                        <a:alpha val="74902"/>
                      </a:srgbClr>
                    </a:gs>
                    <a:gs pos="88000">
                      <a:srgbClr val="CE3E00">
                        <a:alpha val="80000"/>
                      </a:srgbClr>
                    </a:gs>
                  </a:gsLst>
                  <a:lin ang="5400000" scaled="1"/>
                  <a:tileRect/>
                </a:gradFill>
                <a:ln>
                  <a:gradFill flip="none" rotWithShape="1">
                    <a:gsLst>
                      <a:gs pos="23000">
                        <a:srgbClr val="FFA300"/>
                      </a:gs>
                      <a:gs pos="100000">
                        <a:srgbClr val="CE3E00">
                          <a:alpha val="50000"/>
                        </a:srgbClr>
                      </a:gs>
                    </a:gsLst>
                    <a:lin ang="10200000" scaled="0"/>
                    <a:tileRect/>
                  </a:gradFill>
                </a:ln>
                <a:effectLst>
                  <a:outerShdw blurRad="152400" dist="317500" dir="5400000" sx="90000" sy="-19000" rotWithShape="0">
                    <a:prstClr val="black">
                      <a:alpha val="15000"/>
                    </a:prstClr>
                  </a:outerShdw>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42" name="Group 41">
                <a:extLst>
                  <a:ext uri="{FF2B5EF4-FFF2-40B4-BE49-F238E27FC236}">
                    <a16:creationId xmlns:a16="http://schemas.microsoft.com/office/drawing/2014/main" id="{D835877B-100B-CFDB-E7AD-26B418B26B03}"/>
                  </a:ext>
                </a:extLst>
              </p:cNvPr>
              <p:cNvGrpSpPr/>
              <p:nvPr/>
            </p:nvGrpSpPr>
            <p:grpSpPr>
              <a:xfrm>
                <a:off x="5243084" y="1074573"/>
                <a:ext cx="295056" cy="2617328"/>
                <a:chOff x="1719854" y="1074573"/>
                <a:chExt cx="295056" cy="2617328"/>
              </a:xfrm>
            </p:grpSpPr>
            <p:cxnSp>
              <p:nvCxnSpPr>
                <p:cNvPr id="43" name="Straight Connector 42">
                  <a:extLst>
                    <a:ext uri="{FF2B5EF4-FFF2-40B4-BE49-F238E27FC236}">
                      <a16:creationId xmlns:a16="http://schemas.microsoft.com/office/drawing/2014/main" id="{872AC373-E2CE-7562-843C-133D1358D348}"/>
                    </a:ext>
                  </a:extLst>
                </p:cNvPr>
                <p:cNvCxnSpPr>
                  <a:cxnSpLocks/>
                </p:cNvCxnSpPr>
                <p:nvPr/>
              </p:nvCxnSpPr>
              <p:spPr>
                <a:xfrm>
                  <a:off x="1870910" y="1074573"/>
                  <a:ext cx="0" cy="2510918"/>
                </a:xfrm>
                <a:prstGeom prst="line">
                  <a:avLst/>
                </a:prstGeom>
                <a:ln/>
              </p:spPr>
              <p:style>
                <a:lnRef idx="1">
                  <a:schemeClr val="accent2"/>
                </a:lnRef>
                <a:fillRef idx="0">
                  <a:schemeClr val="accent2"/>
                </a:fillRef>
                <a:effectRef idx="0">
                  <a:schemeClr val="accent2"/>
                </a:effectRef>
                <a:fontRef idx="minor">
                  <a:schemeClr val="tx1"/>
                </a:fontRef>
              </p:style>
            </p:cxnSp>
            <p:sp>
              <p:nvSpPr>
                <p:cNvPr id="44" name="Freeform 43">
                  <a:extLst>
                    <a:ext uri="{FF2B5EF4-FFF2-40B4-BE49-F238E27FC236}">
                      <a16:creationId xmlns:a16="http://schemas.microsoft.com/office/drawing/2014/main" id="{A61ECEC0-0DEC-5080-7ED7-64435781FCA4}"/>
                    </a:ext>
                  </a:extLst>
                </p:cNvPr>
                <p:cNvSpPr/>
                <p:nvPr/>
              </p:nvSpPr>
              <p:spPr>
                <a:xfrm>
                  <a:off x="1825190" y="3577780"/>
                  <a:ext cx="45719" cy="107326"/>
                </a:xfrm>
                <a:custGeom>
                  <a:avLst/>
                  <a:gdLst>
                    <a:gd name="connsiteX0" fmla="*/ 31757 w 31757"/>
                    <a:gd name="connsiteY0" fmla="*/ 95250 h 95250"/>
                    <a:gd name="connsiteX1" fmla="*/ 7 w 31757"/>
                    <a:gd name="connsiteY1" fmla="*/ 28575 h 95250"/>
                    <a:gd name="connsiteX2" fmla="*/ 28582 w 31757"/>
                    <a:gd name="connsiteY2" fmla="*/ 0 h 95250"/>
                    <a:gd name="connsiteX3" fmla="*/ 28582 w 31757"/>
                    <a:gd name="connsiteY3" fmla="*/ 0 h 95250"/>
                    <a:gd name="connsiteX4" fmla="*/ 28582 w 31757"/>
                    <a:gd name="connsiteY4" fmla="*/ 0 h 95250"/>
                    <a:gd name="connsiteX5" fmla="*/ 28582 w 31757"/>
                    <a:gd name="connsiteY5" fmla="*/ 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7" h="95250">
                      <a:moveTo>
                        <a:pt x="31757" y="95250"/>
                      </a:moveTo>
                      <a:cubicBezTo>
                        <a:pt x="16146" y="69850"/>
                        <a:pt x="536" y="44450"/>
                        <a:pt x="7" y="28575"/>
                      </a:cubicBezTo>
                      <a:cubicBezTo>
                        <a:pt x="-522" y="12700"/>
                        <a:pt x="28582" y="0"/>
                        <a:pt x="28582" y="0"/>
                      </a:cubicBezTo>
                      <a:lnTo>
                        <a:pt x="28582" y="0"/>
                      </a:lnTo>
                      <a:lnTo>
                        <a:pt x="28582" y="0"/>
                      </a:lnTo>
                      <a:lnTo>
                        <a:pt x="28582" y="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45" name="Freeform 44">
                  <a:extLst>
                    <a:ext uri="{FF2B5EF4-FFF2-40B4-BE49-F238E27FC236}">
                      <a16:creationId xmlns:a16="http://schemas.microsoft.com/office/drawing/2014/main" id="{88E78BA4-1C11-6182-7351-4CF3135CAD56}"/>
                    </a:ext>
                  </a:extLst>
                </p:cNvPr>
                <p:cNvSpPr/>
                <p:nvPr/>
              </p:nvSpPr>
              <p:spPr>
                <a:xfrm>
                  <a:off x="1870910" y="3577780"/>
                  <a:ext cx="45719" cy="114121"/>
                </a:xfrm>
                <a:custGeom>
                  <a:avLst/>
                  <a:gdLst>
                    <a:gd name="connsiteX0" fmla="*/ 0 w 28582"/>
                    <a:gd name="connsiteY0" fmla="*/ 0 h 114121"/>
                    <a:gd name="connsiteX1" fmla="*/ 28575 w 28582"/>
                    <a:gd name="connsiteY1" fmla="*/ 107950 h 114121"/>
                    <a:gd name="connsiteX2" fmla="*/ 3175 w 28582"/>
                    <a:gd name="connsiteY2" fmla="*/ 101600 h 114121"/>
                    <a:gd name="connsiteX3" fmla="*/ 3175 w 28582"/>
                    <a:gd name="connsiteY3" fmla="*/ 101600 h 114121"/>
                  </a:gdLst>
                  <a:ahLst/>
                  <a:cxnLst>
                    <a:cxn ang="0">
                      <a:pos x="connsiteX0" y="connsiteY0"/>
                    </a:cxn>
                    <a:cxn ang="0">
                      <a:pos x="connsiteX1" y="connsiteY1"/>
                    </a:cxn>
                    <a:cxn ang="0">
                      <a:pos x="connsiteX2" y="connsiteY2"/>
                    </a:cxn>
                    <a:cxn ang="0">
                      <a:pos x="connsiteX3" y="connsiteY3"/>
                    </a:cxn>
                  </a:cxnLst>
                  <a:rect l="l" t="t" r="r" b="b"/>
                  <a:pathLst>
                    <a:path w="28582" h="114121">
                      <a:moveTo>
                        <a:pt x="0" y="0"/>
                      </a:moveTo>
                      <a:cubicBezTo>
                        <a:pt x="14023" y="45508"/>
                        <a:pt x="28046" y="91017"/>
                        <a:pt x="28575" y="107950"/>
                      </a:cubicBezTo>
                      <a:cubicBezTo>
                        <a:pt x="29104" y="124883"/>
                        <a:pt x="3175" y="101600"/>
                        <a:pt x="3175" y="101600"/>
                      </a:cubicBezTo>
                      <a:lnTo>
                        <a:pt x="3175" y="10160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46" name="Oval 45">
                  <a:extLst>
                    <a:ext uri="{FF2B5EF4-FFF2-40B4-BE49-F238E27FC236}">
                      <a16:creationId xmlns:a16="http://schemas.microsoft.com/office/drawing/2014/main" id="{8E300813-155B-F633-C337-32F38051BABE}"/>
                    </a:ext>
                  </a:extLst>
                </p:cNvPr>
                <p:cNvSpPr/>
                <p:nvPr/>
              </p:nvSpPr>
              <p:spPr>
                <a:xfrm rot="20374199">
                  <a:off x="1870909" y="3532061"/>
                  <a:ext cx="144001" cy="45719"/>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0ADF7FE2-FD83-1106-B9A4-1F4ADAFB066F}"/>
                    </a:ext>
                  </a:extLst>
                </p:cNvPr>
                <p:cNvSpPr/>
                <p:nvPr/>
              </p:nvSpPr>
              <p:spPr>
                <a:xfrm rot="1225801" flipH="1">
                  <a:off x="1719854" y="3528353"/>
                  <a:ext cx="144001" cy="45719"/>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9" name="TextBox 38">
              <a:extLst>
                <a:ext uri="{FF2B5EF4-FFF2-40B4-BE49-F238E27FC236}">
                  <a16:creationId xmlns:a16="http://schemas.microsoft.com/office/drawing/2014/main" id="{44A442D0-26BB-587A-339E-13CC110B8770}"/>
                </a:ext>
              </a:extLst>
            </p:cNvPr>
            <p:cNvSpPr txBox="1"/>
            <p:nvPr/>
          </p:nvSpPr>
          <p:spPr>
            <a:xfrm>
              <a:off x="4525954" y="4491363"/>
              <a:ext cx="1690650" cy="734895"/>
            </a:xfrm>
            <a:prstGeom prst="rect">
              <a:avLst/>
            </a:prstGeom>
            <a:noFill/>
          </p:spPr>
          <p:txBody>
            <a:bodyPr wrap="square" rtlCol="0">
              <a:spAutoFit/>
            </a:bodyPr>
            <a:lstStyle/>
            <a:p>
              <a:pPr algn="ctr"/>
              <a:r>
                <a:rPr lang="en-US" sz="2800" dirty="0">
                  <a:latin typeface="Tw Cen MT" panose="020B0602020104020603" pitchFamily="34" charset="77"/>
                </a:rPr>
                <a:t>TUSHAR DAS</a:t>
              </a:r>
            </a:p>
            <a:p>
              <a:pPr algn="ctr"/>
              <a:r>
                <a:rPr lang="en-US" sz="2800" dirty="0">
                  <a:latin typeface="Apple Chancery" panose="03020702040506060504" pitchFamily="66" charset="-79"/>
                  <a:cs typeface="Apple Chancery" panose="03020702040506060504" pitchFamily="66" charset="-79"/>
                </a:rPr>
                <a:t>(Team Leader)</a:t>
              </a:r>
              <a:endParaRPr lang="en-US" sz="2000" dirty="0">
                <a:latin typeface="Apple Chancery" panose="03020702040506060504" pitchFamily="66" charset="-79"/>
                <a:cs typeface="Apple Chancery" panose="03020702040506060504" pitchFamily="66" charset="-79"/>
              </a:endParaRPr>
            </a:p>
          </p:txBody>
        </p:sp>
      </p:grpSp>
      <p:grpSp>
        <p:nvGrpSpPr>
          <p:cNvPr id="51" name="Group 50">
            <a:extLst>
              <a:ext uri="{FF2B5EF4-FFF2-40B4-BE49-F238E27FC236}">
                <a16:creationId xmlns:a16="http://schemas.microsoft.com/office/drawing/2014/main" id="{FD72E638-088D-6143-202E-6C04C8768838}"/>
              </a:ext>
            </a:extLst>
          </p:cNvPr>
          <p:cNvGrpSpPr/>
          <p:nvPr/>
        </p:nvGrpSpPr>
        <p:grpSpPr>
          <a:xfrm>
            <a:off x="8333153" y="1218269"/>
            <a:ext cx="3441907" cy="6975228"/>
            <a:chOff x="7477190" y="563603"/>
            <a:chExt cx="2340000" cy="5372625"/>
          </a:xfrm>
        </p:grpSpPr>
        <p:grpSp>
          <p:nvGrpSpPr>
            <p:cNvPr id="53" name="Group 52">
              <a:extLst>
                <a:ext uri="{FF2B5EF4-FFF2-40B4-BE49-F238E27FC236}">
                  <a16:creationId xmlns:a16="http://schemas.microsoft.com/office/drawing/2014/main" id="{7BD47C9E-F33E-A177-DB81-B244C34E5FD5}"/>
                </a:ext>
              </a:extLst>
            </p:cNvPr>
            <p:cNvGrpSpPr/>
            <p:nvPr/>
          </p:nvGrpSpPr>
          <p:grpSpPr>
            <a:xfrm>
              <a:off x="7477190" y="563603"/>
              <a:ext cx="2340000" cy="5372625"/>
              <a:chOff x="7477190" y="563603"/>
              <a:chExt cx="2340000" cy="5372625"/>
            </a:xfrm>
          </p:grpSpPr>
          <p:sp>
            <p:nvSpPr>
              <p:cNvPr id="55" name="Freeform 54">
                <a:extLst>
                  <a:ext uri="{FF2B5EF4-FFF2-40B4-BE49-F238E27FC236}">
                    <a16:creationId xmlns:a16="http://schemas.microsoft.com/office/drawing/2014/main" id="{3CABFA71-6901-2ECA-C4BC-44AB5077869A}"/>
                  </a:ext>
                </a:extLst>
              </p:cNvPr>
              <p:cNvSpPr/>
              <p:nvPr/>
            </p:nvSpPr>
            <p:spPr>
              <a:xfrm>
                <a:off x="7477190" y="3596228"/>
                <a:ext cx="2340000" cy="2340000"/>
              </a:xfrm>
              <a:custGeom>
                <a:avLst/>
                <a:gdLst>
                  <a:gd name="connsiteX0" fmla="*/ 990000 w 1980000"/>
                  <a:gd name="connsiteY0" fmla="*/ 74445 h 1980000"/>
                  <a:gd name="connsiteX1" fmla="*/ 893747 w 1980000"/>
                  <a:gd name="connsiteY1" fmla="*/ 158666 h 1980000"/>
                  <a:gd name="connsiteX2" fmla="*/ 990000 w 1980000"/>
                  <a:gd name="connsiteY2" fmla="*/ 242887 h 1980000"/>
                  <a:gd name="connsiteX3" fmla="*/ 1086253 w 1980000"/>
                  <a:gd name="connsiteY3" fmla="*/ 158666 h 1980000"/>
                  <a:gd name="connsiteX4" fmla="*/ 990000 w 1980000"/>
                  <a:gd name="connsiteY4" fmla="*/ 74445 h 1980000"/>
                  <a:gd name="connsiteX5" fmla="*/ 990000 w 1980000"/>
                  <a:gd name="connsiteY5" fmla="*/ 0 h 1980000"/>
                  <a:gd name="connsiteX6" fmla="*/ 1980000 w 1980000"/>
                  <a:gd name="connsiteY6" fmla="*/ 990000 h 1980000"/>
                  <a:gd name="connsiteX7" fmla="*/ 990000 w 1980000"/>
                  <a:gd name="connsiteY7" fmla="*/ 1980000 h 1980000"/>
                  <a:gd name="connsiteX8" fmla="*/ 0 w 1980000"/>
                  <a:gd name="connsiteY8" fmla="*/ 990000 h 1980000"/>
                  <a:gd name="connsiteX9" fmla="*/ 990000 w 1980000"/>
                  <a:gd name="connsiteY9" fmla="*/ 0 h 19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000" h="1980000">
                    <a:moveTo>
                      <a:pt x="990000" y="74445"/>
                    </a:moveTo>
                    <a:cubicBezTo>
                      <a:pt x="936841" y="74445"/>
                      <a:pt x="893747" y="112152"/>
                      <a:pt x="893747" y="158666"/>
                    </a:cubicBezTo>
                    <a:cubicBezTo>
                      <a:pt x="893747" y="205180"/>
                      <a:pt x="936841" y="242887"/>
                      <a:pt x="990000" y="242887"/>
                    </a:cubicBezTo>
                    <a:cubicBezTo>
                      <a:pt x="1043159" y="242887"/>
                      <a:pt x="1086253" y="205180"/>
                      <a:pt x="1086253" y="158666"/>
                    </a:cubicBezTo>
                    <a:cubicBezTo>
                      <a:pt x="1086253" y="112152"/>
                      <a:pt x="1043159" y="74445"/>
                      <a:pt x="990000" y="74445"/>
                    </a:cubicBezTo>
                    <a:close/>
                    <a:moveTo>
                      <a:pt x="990000" y="0"/>
                    </a:moveTo>
                    <a:cubicBezTo>
                      <a:pt x="1536762" y="0"/>
                      <a:pt x="1980000" y="443238"/>
                      <a:pt x="1980000" y="990000"/>
                    </a:cubicBezTo>
                    <a:cubicBezTo>
                      <a:pt x="1980000" y="1536762"/>
                      <a:pt x="1536762" y="1980000"/>
                      <a:pt x="990000" y="1980000"/>
                    </a:cubicBezTo>
                    <a:cubicBezTo>
                      <a:pt x="443238" y="1980000"/>
                      <a:pt x="0" y="1536762"/>
                      <a:pt x="0" y="990000"/>
                    </a:cubicBezTo>
                    <a:cubicBezTo>
                      <a:pt x="0" y="443238"/>
                      <a:pt x="443238" y="0"/>
                      <a:pt x="990000" y="0"/>
                    </a:cubicBezTo>
                    <a:close/>
                  </a:path>
                </a:pathLst>
              </a:custGeom>
              <a:gradFill flip="none" rotWithShape="1">
                <a:gsLst>
                  <a:gs pos="38000">
                    <a:srgbClr val="FF00DF">
                      <a:alpha val="50000"/>
                    </a:srgbClr>
                  </a:gs>
                  <a:gs pos="88000">
                    <a:srgbClr val="DE0065">
                      <a:alpha val="80000"/>
                    </a:srgbClr>
                  </a:gs>
                </a:gsLst>
                <a:lin ang="5400000" scaled="1"/>
                <a:tileRect/>
              </a:gradFill>
              <a:ln>
                <a:gradFill flip="none" rotWithShape="1">
                  <a:gsLst>
                    <a:gs pos="23000">
                      <a:srgbClr val="FF00DF"/>
                    </a:gs>
                    <a:gs pos="100000">
                      <a:srgbClr val="DE0065">
                        <a:alpha val="50000"/>
                      </a:srgbClr>
                    </a:gs>
                  </a:gsLst>
                  <a:lin ang="10200000" scaled="0"/>
                  <a:tileRect/>
                </a:gradFill>
              </a:ln>
              <a:effectLst>
                <a:outerShdw blurRad="152400" dist="317500" dir="5400000" sx="90000" sy="-19000" rotWithShape="0">
                  <a:prstClr val="black">
                    <a:alpha val="15000"/>
                  </a:prstClr>
                </a:outerShdw>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6" name="Group 55">
                <a:extLst>
                  <a:ext uri="{FF2B5EF4-FFF2-40B4-BE49-F238E27FC236}">
                    <a16:creationId xmlns:a16="http://schemas.microsoft.com/office/drawing/2014/main" id="{8D4577F1-00BB-1FB6-4DA2-661183EC59BA}"/>
                  </a:ext>
                </a:extLst>
              </p:cNvPr>
              <p:cNvGrpSpPr/>
              <p:nvPr/>
            </p:nvGrpSpPr>
            <p:grpSpPr>
              <a:xfrm>
                <a:off x="8381079" y="563603"/>
                <a:ext cx="541421" cy="541421"/>
                <a:chOff x="8291769" y="563604"/>
                <a:chExt cx="541421" cy="541421"/>
              </a:xfrm>
            </p:grpSpPr>
            <p:sp>
              <p:nvSpPr>
                <p:cNvPr id="63" name="Oval 62">
                  <a:extLst>
                    <a:ext uri="{FF2B5EF4-FFF2-40B4-BE49-F238E27FC236}">
                      <a16:creationId xmlns:a16="http://schemas.microsoft.com/office/drawing/2014/main" id="{1EED42CC-776D-4903-2458-A14488756A09}"/>
                    </a:ext>
                  </a:extLst>
                </p:cNvPr>
                <p:cNvSpPr/>
                <p:nvPr/>
              </p:nvSpPr>
              <p:spPr>
                <a:xfrm>
                  <a:off x="8291769" y="563604"/>
                  <a:ext cx="541421" cy="54142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64" name="Oval 63">
                  <a:extLst>
                    <a:ext uri="{FF2B5EF4-FFF2-40B4-BE49-F238E27FC236}">
                      <a16:creationId xmlns:a16="http://schemas.microsoft.com/office/drawing/2014/main" id="{D77258B6-049F-DB97-DC41-1399C68274A8}"/>
                    </a:ext>
                  </a:extLst>
                </p:cNvPr>
                <p:cNvSpPr/>
                <p:nvPr/>
              </p:nvSpPr>
              <p:spPr>
                <a:xfrm>
                  <a:off x="8418479" y="690314"/>
                  <a:ext cx="288000" cy="288000"/>
                </a:xfrm>
                <a:prstGeom prst="ellipse">
                  <a:avLst/>
                </a:prstGeom>
                <a:gradFill flip="none" rotWithShape="1">
                  <a:gsLst>
                    <a:gs pos="38000">
                      <a:srgbClr val="FF00DF">
                        <a:alpha val="50000"/>
                      </a:srgbClr>
                    </a:gs>
                    <a:gs pos="88000">
                      <a:srgbClr val="DE0065">
                        <a:alpha val="80000"/>
                      </a:srgbClr>
                    </a:gs>
                  </a:gsLst>
                  <a:lin ang="5400000" scaled="1"/>
                  <a:tileRect/>
                </a:gradFill>
                <a:ln>
                  <a:gradFill flip="none" rotWithShape="1">
                    <a:gsLst>
                      <a:gs pos="23000">
                        <a:srgbClr val="FF00DF"/>
                      </a:gs>
                      <a:gs pos="100000">
                        <a:srgbClr val="DE0065">
                          <a:alpha val="50000"/>
                        </a:srgbClr>
                      </a:gs>
                    </a:gsLst>
                    <a:lin ang="10200000" scaled="0"/>
                    <a:tileRect/>
                  </a:gradFill>
                </a:ln>
                <a:effectLst>
                  <a:outerShdw blurRad="152400" dist="317500" dir="5400000" sx="90000" sy="-19000" rotWithShape="0">
                    <a:prstClr val="black">
                      <a:alpha val="15000"/>
                    </a:prstClr>
                  </a:outerShdw>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7" name="Group 56">
                <a:extLst>
                  <a:ext uri="{FF2B5EF4-FFF2-40B4-BE49-F238E27FC236}">
                    <a16:creationId xmlns:a16="http://schemas.microsoft.com/office/drawing/2014/main" id="{3A574B88-909B-0778-9721-C8C96367121D}"/>
                  </a:ext>
                </a:extLst>
              </p:cNvPr>
              <p:cNvGrpSpPr/>
              <p:nvPr/>
            </p:nvGrpSpPr>
            <p:grpSpPr>
              <a:xfrm>
                <a:off x="8487808" y="1094874"/>
                <a:ext cx="295056" cy="2617328"/>
                <a:chOff x="1719854" y="1074573"/>
                <a:chExt cx="295056" cy="2617328"/>
              </a:xfrm>
            </p:grpSpPr>
            <p:cxnSp>
              <p:nvCxnSpPr>
                <p:cNvPr id="58" name="Straight Connector 57">
                  <a:extLst>
                    <a:ext uri="{FF2B5EF4-FFF2-40B4-BE49-F238E27FC236}">
                      <a16:creationId xmlns:a16="http://schemas.microsoft.com/office/drawing/2014/main" id="{A0EFD7B2-F016-5C32-44BE-4F4C198E304B}"/>
                    </a:ext>
                  </a:extLst>
                </p:cNvPr>
                <p:cNvCxnSpPr>
                  <a:cxnSpLocks/>
                </p:cNvCxnSpPr>
                <p:nvPr/>
              </p:nvCxnSpPr>
              <p:spPr>
                <a:xfrm>
                  <a:off x="1870910" y="1074573"/>
                  <a:ext cx="0" cy="2510918"/>
                </a:xfrm>
                <a:prstGeom prst="line">
                  <a:avLst/>
                </a:prstGeom>
                <a:ln/>
              </p:spPr>
              <p:style>
                <a:lnRef idx="2">
                  <a:schemeClr val="accent2"/>
                </a:lnRef>
                <a:fillRef idx="0">
                  <a:schemeClr val="accent2"/>
                </a:fillRef>
                <a:effectRef idx="1">
                  <a:schemeClr val="accent2"/>
                </a:effectRef>
                <a:fontRef idx="minor">
                  <a:schemeClr val="tx1"/>
                </a:fontRef>
              </p:style>
            </p:cxnSp>
            <p:sp>
              <p:nvSpPr>
                <p:cNvPr id="59" name="Freeform 58">
                  <a:extLst>
                    <a:ext uri="{FF2B5EF4-FFF2-40B4-BE49-F238E27FC236}">
                      <a16:creationId xmlns:a16="http://schemas.microsoft.com/office/drawing/2014/main" id="{62E6C05D-53E1-0A25-BEC4-2F6836B80D48}"/>
                    </a:ext>
                  </a:extLst>
                </p:cNvPr>
                <p:cNvSpPr/>
                <p:nvPr/>
              </p:nvSpPr>
              <p:spPr>
                <a:xfrm>
                  <a:off x="1825190" y="3577780"/>
                  <a:ext cx="45719" cy="107326"/>
                </a:xfrm>
                <a:custGeom>
                  <a:avLst/>
                  <a:gdLst>
                    <a:gd name="connsiteX0" fmla="*/ 31757 w 31757"/>
                    <a:gd name="connsiteY0" fmla="*/ 95250 h 95250"/>
                    <a:gd name="connsiteX1" fmla="*/ 7 w 31757"/>
                    <a:gd name="connsiteY1" fmla="*/ 28575 h 95250"/>
                    <a:gd name="connsiteX2" fmla="*/ 28582 w 31757"/>
                    <a:gd name="connsiteY2" fmla="*/ 0 h 95250"/>
                    <a:gd name="connsiteX3" fmla="*/ 28582 w 31757"/>
                    <a:gd name="connsiteY3" fmla="*/ 0 h 95250"/>
                    <a:gd name="connsiteX4" fmla="*/ 28582 w 31757"/>
                    <a:gd name="connsiteY4" fmla="*/ 0 h 95250"/>
                    <a:gd name="connsiteX5" fmla="*/ 28582 w 31757"/>
                    <a:gd name="connsiteY5" fmla="*/ 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7" h="95250">
                      <a:moveTo>
                        <a:pt x="31757" y="95250"/>
                      </a:moveTo>
                      <a:cubicBezTo>
                        <a:pt x="16146" y="69850"/>
                        <a:pt x="536" y="44450"/>
                        <a:pt x="7" y="28575"/>
                      </a:cubicBezTo>
                      <a:cubicBezTo>
                        <a:pt x="-522" y="12700"/>
                        <a:pt x="28582" y="0"/>
                        <a:pt x="28582" y="0"/>
                      </a:cubicBezTo>
                      <a:lnTo>
                        <a:pt x="28582" y="0"/>
                      </a:lnTo>
                      <a:lnTo>
                        <a:pt x="28582" y="0"/>
                      </a:lnTo>
                      <a:lnTo>
                        <a:pt x="28582" y="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0" name="Freeform 59">
                  <a:extLst>
                    <a:ext uri="{FF2B5EF4-FFF2-40B4-BE49-F238E27FC236}">
                      <a16:creationId xmlns:a16="http://schemas.microsoft.com/office/drawing/2014/main" id="{D189DD01-9F81-BEFE-071D-426B9963AFB9}"/>
                    </a:ext>
                  </a:extLst>
                </p:cNvPr>
                <p:cNvSpPr/>
                <p:nvPr/>
              </p:nvSpPr>
              <p:spPr>
                <a:xfrm>
                  <a:off x="1870910" y="3577780"/>
                  <a:ext cx="45719" cy="114121"/>
                </a:xfrm>
                <a:custGeom>
                  <a:avLst/>
                  <a:gdLst>
                    <a:gd name="connsiteX0" fmla="*/ 0 w 28582"/>
                    <a:gd name="connsiteY0" fmla="*/ 0 h 114121"/>
                    <a:gd name="connsiteX1" fmla="*/ 28575 w 28582"/>
                    <a:gd name="connsiteY1" fmla="*/ 107950 h 114121"/>
                    <a:gd name="connsiteX2" fmla="*/ 3175 w 28582"/>
                    <a:gd name="connsiteY2" fmla="*/ 101600 h 114121"/>
                    <a:gd name="connsiteX3" fmla="*/ 3175 w 28582"/>
                    <a:gd name="connsiteY3" fmla="*/ 101600 h 114121"/>
                  </a:gdLst>
                  <a:ahLst/>
                  <a:cxnLst>
                    <a:cxn ang="0">
                      <a:pos x="connsiteX0" y="connsiteY0"/>
                    </a:cxn>
                    <a:cxn ang="0">
                      <a:pos x="connsiteX1" y="connsiteY1"/>
                    </a:cxn>
                    <a:cxn ang="0">
                      <a:pos x="connsiteX2" y="connsiteY2"/>
                    </a:cxn>
                    <a:cxn ang="0">
                      <a:pos x="connsiteX3" y="connsiteY3"/>
                    </a:cxn>
                  </a:cxnLst>
                  <a:rect l="l" t="t" r="r" b="b"/>
                  <a:pathLst>
                    <a:path w="28582" h="114121">
                      <a:moveTo>
                        <a:pt x="0" y="0"/>
                      </a:moveTo>
                      <a:cubicBezTo>
                        <a:pt x="14023" y="45508"/>
                        <a:pt x="28046" y="91017"/>
                        <a:pt x="28575" y="107950"/>
                      </a:cubicBezTo>
                      <a:cubicBezTo>
                        <a:pt x="29104" y="124883"/>
                        <a:pt x="3175" y="101600"/>
                        <a:pt x="3175" y="101600"/>
                      </a:cubicBezTo>
                      <a:lnTo>
                        <a:pt x="3175" y="10160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1" name="Oval 60">
                  <a:extLst>
                    <a:ext uri="{FF2B5EF4-FFF2-40B4-BE49-F238E27FC236}">
                      <a16:creationId xmlns:a16="http://schemas.microsoft.com/office/drawing/2014/main" id="{5A0C4FB8-50CA-FC5F-B79D-CAB832B21D30}"/>
                    </a:ext>
                  </a:extLst>
                </p:cNvPr>
                <p:cNvSpPr/>
                <p:nvPr/>
              </p:nvSpPr>
              <p:spPr>
                <a:xfrm rot="20374199">
                  <a:off x="1870909" y="3532061"/>
                  <a:ext cx="144001" cy="45719"/>
                </a:xfrm>
                <a:prstGeom prst="ellipse">
                  <a:avLst/>
                </a:prstGeom>
                <a:solidFill>
                  <a:schemeClr val="tx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7DFD269-F445-0DD6-714B-7CCEBB754B07}"/>
                    </a:ext>
                  </a:extLst>
                </p:cNvPr>
                <p:cNvSpPr/>
                <p:nvPr/>
              </p:nvSpPr>
              <p:spPr>
                <a:xfrm rot="1225801" flipH="1">
                  <a:off x="1719854" y="3528353"/>
                  <a:ext cx="144001" cy="45719"/>
                </a:xfrm>
                <a:prstGeom prst="ellipse">
                  <a:avLst/>
                </a:prstGeom>
                <a:solidFill>
                  <a:schemeClr val="tx1"/>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54" name="TextBox 53">
              <a:extLst>
                <a:ext uri="{FF2B5EF4-FFF2-40B4-BE49-F238E27FC236}">
                  <a16:creationId xmlns:a16="http://schemas.microsoft.com/office/drawing/2014/main" id="{E016C5AE-B840-BFF2-DE0A-311ABB6B9C68}"/>
                </a:ext>
              </a:extLst>
            </p:cNvPr>
            <p:cNvSpPr txBox="1"/>
            <p:nvPr/>
          </p:nvSpPr>
          <p:spPr>
            <a:xfrm>
              <a:off x="7522909" y="4622665"/>
              <a:ext cx="2294281" cy="403007"/>
            </a:xfrm>
            <a:prstGeom prst="rect">
              <a:avLst/>
            </a:prstGeom>
            <a:noFill/>
          </p:spPr>
          <p:txBody>
            <a:bodyPr wrap="square" rtlCol="0">
              <a:spAutoFit/>
            </a:bodyPr>
            <a:lstStyle/>
            <a:p>
              <a:pPr algn="ctr"/>
              <a:r>
                <a:rPr lang="en-US" sz="2800" dirty="0">
                  <a:latin typeface="Tw Cen MT" panose="020B0602020104020603" pitchFamily="34" charset="77"/>
                </a:rPr>
                <a:t>SUCHETANA GHOSH</a:t>
              </a:r>
            </a:p>
          </p:txBody>
        </p:sp>
      </p:grpSp>
      <p:grpSp>
        <p:nvGrpSpPr>
          <p:cNvPr id="85" name="Group 84">
            <a:extLst>
              <a:ext uri="{FF2B5EF4-FFF2-40B4-BE49-F238E27FC236}">
                <a16:creationId xmlns:a16="http://schemas.microsoft.com/office/drawing/2014/main" id="{4A358411-3F44-D0BA-587F-1B473B385EA1}"/>
              </a:ext>
            </a:extLst>
          </p:cNvPr>
          <p:cNvGrpSpPr/>
          <p:nvPr/>
        </p:nvGrpSpPr>
        <p:grpSpPr>
          <a:xfrm>
            <a:off x="383400" y="1255663"/>
            <a:ext cx="3441907" cy="4886901"/>
            <a:chOff x="5838284" y="553452"/>
            <a:chExt cx="2339999" cy="3764104"/>
          </a:xfrm>
        </p:grpSpPr>
        <p:grpSp>
          <p:nvGrpSpPr>
            <p:cNvPr id="87" name="Group 86">
              <a:extLst>
                <a:ext uri="{FF2B5EF4-FFF2-40B4-BE49-F238E27FC236}">
                  <a16:creationId xmlns:a16="http://schemas.microsoft.com/office/drawing/2014/main" id="{EB337C9C-8F20-3AD2-2560-3FD7753631EE}"/>
                </a:ext>
              </a:extLst>
            </p:cNvPr>
            <p:cNvGrpSpPr/>
            <p:nvPr/>
          </p:nvGrpSpPr>
          <p:grpSpPr>
            <a:xfrm>
              <a:off x="5838284" y="553452"/>
              <a:ext cx="2339999" cy="3764104"/>
              <a:chOff x="5838284" y="553452"/>
              <a:chExt cx="2339999" cy="3764104"/>
            </a:xfrm>
          </p:grpSpPr>
          <p:sp>
            <p:nvSpPr>
              <p:cNvPr id="89" name="Freeform 88">
                <a:extLst>
                  <a:ext uri="{FF2B5EF4-FFF2-40B4-BE49-F238E27FC236}">
                    <a16:creationId xmlns:a16="http://schemas.microsoft.com/office/drawing/2014/main" id="{5ABA9E86-5A13-573B-369D-8025E74A1852}"/>
                  </a:ext>
                </a:extLst>
              </p:cNvPr>
              <p:cNvSpPr/>
              <p:nvPr/>
            </p:nvSpPr>
            <p:spPr>
              <a:xfrm>
                <a:off x="5838284" y="1977556"/>
                <a:ext cx="2339999" cy="2340000"/>
              </a:xfrm>
              <a:custGeom>
                <a:avLst/>
                <a:gdLst>
                  <a:gd name="connsiteX0" fmla="*/ 990000 w 1980000"/>
                  <a:gd name="connsiteY0" fmla="*/ 74445 h 1980000"/>
                  <a:gd name="connsiteX1" fmla="*/ 893747 w 1980000"/>
                  <a:gd name="connsiteY1" fmla="*/ 158666 h 1980000"/>
                  <a:gd name="connsiteX2" fmla="*/ 990000 w 1980000"/>
                  <a:gd name="connsiteY2" fmla="*/ 242887 h 1980000"/>
                  <a:gd name="connsiteX3" fmla="*/ 1086253 w 1980000"/>
                  <a:gd name="connsiteY3" fmla="*/ 158666 h 1980000"/>
                  <a:gd name="connsiteX4" fmla="*/ 990000 w 1980000"/>
                  <a:gd name="connsiteY4" fmla="*/ 74445 h 1980000"/>
                  <a:gd name="connsiteX5" fmla="*/ 990000 w 1980000"/>
                  <a:gd name="connsiteY5" fmla="*/ 0 h 1980000"/>
                  <a:gd name="connsiteX6" fmla="*/ 1980000 w 1980000"/>
                  <a:gd name="connsiteY6" fmla="*/ 990000 h 1980000"/>
                  <a:gd name="connsiteX7" fmla="*/ 990000 w 1980000"/>
                  <a:gd name="connsiteY7" fmla="*/ 1980000 h 1980000"/>
                  <a:gd name="connsiteX8" fmla="*/ 0 w 1980000"/>
                  <a:gd name="connsiteY8" fmla="*/ 990000 h 1980000"/>
                  <a:gd name="connsiteX9" fmla="*/ 990000 w 1980000"/>
                  <a:gd name="connsiteY9" fmla="*/ 0 h 19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000" h="1980000">
                    <a:moveTo>
                      <a:pt x="990000" y="74445"/>
                    </a:moveTo>
                    <a:cubicBezTo>
                      <a:pt x="936841" y="74445"/>
                      <a:pt x="893747" y="112152"/>
                      <a:pt x="893747" y="158666"/>
                    </a:cubicBezTo>
                    <a:cubicBezTo>
                      <a:pt x="893747" y="205180"/>
                      <a:pt x="936841" y="242887"/>
                      <a:pt x="990000" y="242887"/>
                    </a:cubicBezTo>
                    <a:cubicBezTo>
                      <a:pt x="1043159" y="242887"/>
                      <a:pt x="1086253" y="205180"/>
                      <a:pt x="1086253" y="158666"/>
                    </a:cubicBezTo>
                    <a:cubicBezTo>
                      <a:pt x="1086253" y="112152"/>
                      <a:pt x="1043159" y="74445"/>
                      <a:pt x="990000" y="74445"/>
                    </a:cubicBezTo>
                    <a:close/>
                    <a:moveTo>
                      <a:pt x="990000" y="0"/>
                    </a:moveTo>
                    <a:cubicBezTo>
                      <a:pt x="1536762" y="0"/>
                      <a:pt x="1980000" y="443238"/>
                      <a:pt x="1980000" y="990000"/>
                    </a:cubicBezTo>
                    <a:cubicBezTo>
                      <a:pt x="1980000" y="1536762"/>
                      <a:pt x="1536762" y="1980000"/>
                      <a:pt x="990000" y="1980000"/>
                    </a:cubicBezTo>
                    <a:cubicBezTo>
                      <a:pt x="443238" y="1980000"/>
                      <a:pt x="0" y="1536762"/>
                      <a:pt x="0" y="990000"/>
                    </a:cubicBezTo>
                    <a:cubicBezTo>
                      <a:pt x="0" y="443238"/>
                      <a:pt x="443238" y="0"/>
                      <a:pt x="990000" y="0"/>
                    </a:cubicBezTo>
                    <a:close/>
                  </a:path>
                </a:pathLst>
              </a:custGeom>
              <a:gradFill flip="none" rotWithShape="1">
                <a:gsLst>
                  <a:gs pos="38000">
                    <a:srgbClr val="00B050"/>
                  </a:gs>
                  <a:gs pos="88000">
                    <a:srgbClr val="08419B">
                      <a:alpha val="80000"/>
                    </a:srgbClr>
                  </a:gs>
                </a:gsLst>
                <a:lin ang="5400000" scaled="1"/>
                <a:tileRect/>
              </a:gradFill>
              <a:ln>
                <a:gradFill flip="none" rotWithShape="1">
                  <a:gsLst>
                    <a:gs pos="23000">
                      <a:srgbClr val="00B9E3"/>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0" name="Group 89">
                <a:extLst>
                  <a:ext uri="{FF2B5EF4-FFF2-40B4-BE49-F238E27FC236}">
                    <a16:creationId xmlns:a16="http://schemas.microsoft.com/office/drawing/2014/main" id="{3A83F3D3-5239-CD50-49D6-77D9E44A8CD0}"/>
                  </a:ext>
                </a:extLst>
              </p:cNvPr>
              <p:cNvGrpSpPr/>
              <p:nvPr/>
            </p:nvGrpSpPr>
            <p:grpSpPr>
              <a:xfrm>
                <a:off x="6710315" y="553452"/>
                <a:ext cx="541421" cy="541421"/>
                <a:chOff x="6587579" y="542716"/>
                <a:chExt cx="541421" cy="541421"/>
              </a:xfrm>
            </p:grpSpPr>
            <p:sp>
              <p:nvSpPr>
                <p:cNvPr id="97" name="Oval 96">
                  <a:extLst>
                    <a:ext uri="{FF2B5EF4-FFF2-40B4-BE49-F238E27FC236}">
                      <a16:creationId xmlns:a16="http://schemas.microsoft.com/office/drawing/2014/main" id="{F438F2EC-D247-39B7-2603-41A2D052009C}"/>
                    </a:ext>
                  </a:extLst>
                </p:cNvPr>
                <p:cNvSpPr/>
                <p:nvPr/>
              </p:nvSpPr>
              <p:spPr>
                <a:xfrm>
                  <a:off x="6587579" y="542716"/>
                  <a:ext cx="541421" cy="54142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98" name="Oval 97">
                  <a:extLst>
                    <a:ext uri="{FF2B5EF4-FFF2-40B4-BE49-F238E27FC236}">
                      <a16:creationId xmlns:a16="http://schemas.microsoft.com/office/drawing/2014/main" id="{C9BB87E9-B093-8FCB-2CC9-13CC21F7812E}"/>
                    </a:ext>
                  </a:extLst>
                </p:cNvPr>
                <p:cNvSpPr/>
                <p:nvPr/>
              </p:nvSpPr>
              <p:spPr>
                <a:xfrm>
                  <a:off x="6714289" y="669426"/>
                  <a:ext cx="288000" cy="288000"/>
                </a:xfrm>
                <a:prstGeom prst="ellipse">
                  <a:avLst/>
                </a:prstGeom>
                <a:gradFill flip="none" rotWithShape="1">
                  <a:gsLst>
                    <a:gs pos="38000">
                      <a:srgbClr val="00B9E3">
                        <a:alpha val="74902"/>
                      </a:srgbClr>
                    </a:gs>
                    <a:gs pos="88000">
                      <a:srgbClr val="08419B">
                        <a:alpha val="80000"/>
                      </a:srgbClr>
                    </a:gs>
                  </a:gsLst>
                  <a:lin ang="5400000" scaled="1"/>
                  <a:tileRect/>
                </a:gradFill>
                <a:ln>
                  <a:gradFill flip="none" rotWithShape="1">
                    <a:gsLst>
                      <a:gs pos="23000">
                        <a:srgbClr val="00B9E3"/>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91" name="Group 90">
                <a:extLst>
                  <a:ext uri="{FF2B5EF4-FFF2-40B4-BE49-F238E27FC236}">
                    <a16:creationId xmlns:a16="http://schemas.microsoft.com/office/drawing/2014/main" id="{5C274334-774F-57A2-ED83-A26F163B7259}"/>
                  </a:ext>
                </a:extLst>
              </p:cNvPr>
              <p:cNvGrpSpPr/>
              <p:nvPr/>
            </p:nvGrpSpPr>
            <p:grpSpPr>
              <a:xfrm>
                <a:off x="6820164" y="1104572"/>
                <a:ext cx="316266" cy="967833"/>
                <a:chOff x="1713411" y="1074573"/>
                <a:chExt cx="316266" cy="2870684"/>
              </a:xfrm>
            </p:grpSpPr>
            <p:cxnSp>
              <p:nvCxnSpPr>
                <p:cNvPr id="92" name="Straight Connector 91">
                  <a:extLst>
                    <a:ext uri="{FF2B5EF4-FFF2-40B4-BE49-F238E27FC236}">
                      <a16:creationId xmlns:a16="http://schemas.microsoft.com/office/drawing/2014/main" id="{197A4841-B086-F6F8-2D9B-14406FAD1999}"/>
                    </a:ext>
                  </a:extLst>
                </p:cNvPr>
                <p:cNvCxnSpPr>
                  <a:cxnSpLocks/>
                </p:cNvCxnSpPr>
                <p:nvPr/>
              </p:nvCxnSpPr>
              <p:spPr>
                <a:xfrm>
                  <a:off x="1870910" y="1074573"/>
                  <a:ext cx="0" cy="2510918"/>
                </a:xfrm>
                <a:prstGeom prst="line">
                  <a:avLst/>
                </a:prstGeom>
                <a:ln/>
              </p:spPr>
              <p:style>
                <a:lnRef idx="1">
                  <a:schemeClr val="accent2"/>
                </a:lnRef>
                <a:fillRef idx="0">
                  <a:schemeClr val="accent2"/>
                </a:fillRef>
                <a:effectRef idx="0">
                  <a:schemeClr val="accent2"/>
                </a:effectRef>
                <a:fontRef idx="minor">
                  <a:schemeClr val="tx1"/>
                </a:fontRef>
              </p:style>
            </p:cxnSp>
            <p:sp>
              <p:nvSpPr>
                <p:cNvPr id="93" name="Freeform 92">
                  <a:extLst>
                    <a:ext uri="{FF2B5EF4-FFF2-40B4-BE49-F238E27FC236}">
                      <a16:creationId xmlns:a16="http://schemas.microsoft.com/office/drawing/2014/main" id="{ED8D2136-9D4E-E5C7-7ACF-ED88C3D8FDC5}"/>
                    </a:ext>
                  </a:extLst>
                </p:cNvPr>
                <p:cNvSpPr/>
                <p:nvPr/>
              </p:nvSpPr>
              <p:spPr>
                <a:xfrm>
                  <a:off x="1832962" y="3615249"/>
                  <a:ext cx="50895" cy="310360"/>
                </a:xfrm>
                <a:custGeom>
                  <a:avLst/>
                  <a:gdLst>
                    <a:gd name="connsiteX0" fmla="*/ 31757 w 31757"/>
                    <a:gd name="connsiteY0" fmla="*/ 95250 h 95250"/>
                    <a:gd name="connsiteX1" fmla="*/ 7 w 31757"/>
                    <a:gd name="connsiteY1" fmla="*/ 28575 h 95250"/>
                    <a:gd name="connsiteX2" fmla="*/ 28582 w 31757"/>
                    <a:gd name="connsiteY2" fmla="*/ 0 h 95250"/>
                    <a:gd name="connsiteX3" fmla="*/ 28582 w 31757"/>
                    <a:gd name="connsiteY3" fmla="*/ 0 h 95250"/>
                    <a:gd name="connsiteX4" fmla="*/ 28582 w 31757"/>
                    <a:gd name="connsiteY4" fmla="*/ 0 h 95250"/>
                    <a:gd name="connsiteX5" fmla="*/ 28582 w 31757"/>
                    <a:gd name="connsiteY5" fmla="*/ 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7" h="95250">
                      <a:moveTo>
                        <a:pt x="31757" y="95250"/>
                      </a:moveTo>
                      <a:cubicBezTo>
                        <a:pt x="16146" y="69850"/>
                        <a:pt x="536" y="44450"/>
                        <a:pt x="7" y="28575"/>
                      </a:cubicBezTo>
                      <a:cubicBezTo>
                        <a:pt x="-522" y="12700"/>
                        <a:pt x="28582" y="0"/>
                        <a:pt x="28582" y="0"/>
                      </a:cubicBezTo>
                      <a:lnTo>
                        <a:pt x="28582" y="0"/>
                      </a:lnTo>
                      <a:lnTo>
                        <a:pt x="28582" y="0"/>
                      </a:lnTo>
                      <a:lnTo>
                        <a:pt x="28582" y="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94" name="Freeform 93">
                  <a:extLst>
                    <a:ext uri="{FF2B5EF4-FFF2-40B4-BE49-F238E27FC236}">
                      <a16:creationId xmlns:a16="http://schemas.microsoft.com/office/drawing/2014/main" id="{0E5B9917-0439-5E13-A77C-7815088EA0CA}"/>
                    </a:ext>
                  </a:extLst>
                </p:cNvPr>
                <p:cNvSpPr/>
                <p:nvPr/>
              </p:nvSpPr>
              <p:spPr>
                <a:xfrm>
                  <a:off x="1878682" y="3615246"/>
                  <a:ext cx="50895" cy="330011"/>
                </a:xfrm>
                <a:custGeom>
                  <a:avLst/>
                  <a:gdLst>
                    <a:gd name="connsiteX0" fmla="*/ 0 w 28582"/>
                    <a:gd name="connsiteY0" fmla="*/ 0 h 114121"/>
                    <a:gd name="connsiteX1" fmla="*/ 28575 w 28582"/>
                    <a:gd name="connsiteY1" fmla="*/ 107950 h 114121"/>
                    <a:gd name="connsiteX2" fmla="*/ 3175 w 28582"/>
                    <a:gd name="connsiteY2" fmla="*/ 101600 h 114121"/>
                    <a:gd name="connsiteX3" fmla="*/ 3175 w 28582"/>
                    <a:gd name="connsiteY3" fmla="*/ 101600 h 114121"/>
                  </a:gdLst>
                  <a:ahLst/>
                  <a:cxnLst>
                    <a:cxn ang="0">
                      <a:pos x="connsiteX0" y="connsiteY0"/>
                    </a:cxn>
                    <a:cxn ang="0">
                      <a:pos x="connsiteX1" y="connsiteY1"/>
                    </a:cxn>
                    <a:cxn ang="0">
                      <a:pos x="connsiteX2" y="connsiteY2"/>
                    </a:cxn>
                    <a:cxn ang="0">
                      <a:pos x="connsiteX3" y="connsiteY3"/>
                    </a:cxn>
                  </a:cxnLst>
                  <a:rect l="l" t="t" r="r" b="b"/>
                  <a:pathLst>
                    <a:path w="28582" h="114121">
                      <a:moveTo>
                        <a:pt x="0" y="0"/>
                      </a:moveTo>
                      <a:cubicBezTo>
                        <a:pt x="14023" y="45508"/>
                        <a:pt x="28046" y="91017"/>
                        <a:pt x="28575" y="107950"/>
                      </a:cubicBezTo>
                      <a:cubicBezTo>
                        <a:pt x="29104" y="124883"/>
                        <a:pt x="3175" y="101600"/>
                        <a:pt x="3175" y="101600"/>
                      </a:cubicBezTo>
                      <a:lnTo>
                        <a:pt x="3175" y="10160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dirty="0"/>
                </a:p>
              </p:txBody>
            </p:sp>
            <p:sp>
              <p:nvSpPr>
                <p:cNvPr id="95" name="Oval 94">
                  <a:extLst>
                    <a:ext uri="{FF2B5EF4-FFF2-40B4-BE49-F238E27FC236}">
                      <a16:creationId xmlns:a16="http://schemas.microsoft.com/office/drawing/2014/main" id="{B8E1C227-0539-2DC9-BF3D-612AD30AB0B5}"/>
                    </a:ext>
                  </a:extLst>
                </p:cNvPr>
                <p:cNvSpPr/>
                <p:nvPr/>
              </p:nvSpPr>
              <p:spPr>
                <a:xfrm rot="20374199">
                  <a:off x="1869371" y="3449445"/>
                  <a:ext cx="160306"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95">
                  <a:extLst>
                    <a:ext uri="{FF2B5EF4-FFF2-40B4-BE49-F238E27FC236}">
                      <a16:creationId xmlns:a16="http://schemas.microsoft.com/office/drawing/2014/main" id="{8936DF32-B97D-3A75-DEE7-51090E341206}"/>
                    </a:ext>
                  </a:extLst>
                </p:cNvPr>
                <p:cNvSpPr/>
                <p:nvPr/>
              </p:nvSpPr>
              <p:spPr>
                <a:xfrm rot="1225801" flipH="1">
                  <a:off x="1713411" y="3449445"/>
                  <a:ext cx="160304"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8" name="TextBox 87">
              <a:extLst>
                <a:ext uri="{FF2B5EF4-FFF2-40B4-BE49-F238E27FC236}">
                  <a16:creationId xmlns:a16="http://schemas.microsoft.com/office/drawing/2014/main" id="{5BABF056-8C3F-97D2-7FB2-5616ECD39321}"/>
                </a:ext>
              </a:extLst>
            </p:cNvPr>
            <p:cNvSpPr txBox="1"/>
            <p:nvPr/>
          </p:nvSpPr>
          <p:spPr>
            <a:xfrm>
              <a:off x="5969677" y="2967710"/>
              <a:ext cx="2152447" cy="403007"/>
            </a:xfrm>
            <a:prstGeom prst="rect">
              <a:avLst/>
            </a:prstGeom>
            <a:noFill/>
          </p:spPr>
          <p:txBody>
            <a:bodyPr wrap="square" rtlCol="0">
              <a:spAutoFit/>
            </a:bodyPr>
            <a:lstStyle/>
            <a:p>
              <a:pPr algn="ctr"/>
              <a:r>
                <a:rPr lang="en-US" sz="2800" dirty="0">
                  <a:latin typeface="Tw Cen MT" panose="020B0602020104020603" pitchFamily="34" charset="77"/>
                </a:rPr>
                <a:t>NAHOLI SARKAR </a:t>
              </a:r>
            </a:p>
          </p:txBody>
        </p:sp>
      </p:grpSp>
      <p:grpSp>
        <p:nvGrpSpPr>
          <p:cNvPr id="115" name="Group 114">
            <a:extLst>
              <a:ext uri="{FF2B5EF4-FFF2-40B4-BE49-F238E27FC236}">
                <a16:creationId xmlns:a16="http://schemas.microsoft.com/office/drawing/2014/main" id="{0C2CCBD1-EBEC-5F75-018A-F4EAB0BEB961}"/>
              </a:ext>
            </a:extLst>
          </p:cNvPr>
          <p:cNvGrpSpPr/>
          <p:nvPr/>
        </p:nvGrpSpPr>
        <p:grpSpPr>
          <a:xfrm>
            <a:off x="11089703" y="1255663"/>
            <a:ext cx="3441907" cy="4886901"/>
            <a:chOff x="5838284" y="553452"/>
            <a:chExt cx="2339999" cy="3764104"/>
          </a:xfrm>
        </p:grpSpPr>
        <p:grpSp>
          <p:nvGrpSpPr>
            <p:cNvPr id="117" name="Group 116">
              <a:extLst>
                <a:ext uri="{FF2B5EF4-FFF2-40B4-BE49-F238E27FC236}">
                  <a16:creationId xmlns:a16="http://schemas.microsoft.com/office/drawing/2014/main" id="{81CD0C97-68A4-2D7E-2EC3-026E5DEEDBC6}"/>
                </a:ext>
              </a:extLst>
            </p:cNvPr>
            <p:cNvGrpSpPr/>
            <p:nvPr/>
          </p:nvGrpSpPr>
          <p:grpSpPr>
            <a:xfrm>
              <a:off x="5838284" y="553452"/>
              <a:ext cx="2339999" cy="3764104"/>
              <a:chOff x="5838284" y="553452"/>
              <a:chExt cx="2339999" cy="3764104"/>
            </a:xfrm>
          </p:grpSpPr>
          <p:sp>
            <p:nvSpPr>
              <p:cNvPr id="119" name="Freeform 118">
                <a:extLst>
                  <a:ext uri="{FF2B5EF4-FFF2-40B4-BE49-F238E27FC236}">
                    <a16:creationId xmlns:a16="http://schemas.microsoft.com/office/drawing/2014/main" id="{5A8E69EA-4B38-A314-E561-241DED4A7FA4}"/>
                  </a:ext>
                </a:extLst>
              </p:cNvPr>
              <p:cNvSpPr/>
              <p:nvPr/>
            </p:nvSpPr>
            <p:spPr>
              <a:xfrm>
                <a:off x="5838284" y="1977556"/>
                <a:ext cx="2339999" cy="2340000"/>
              </a:xfrm>
              <a:custGeom>
                <a:avLst/>
                <a:gdLst>
                  <a:gd name="connsiteX0" fmla="*/ 990000 w 1980000"/>
                  <a:gd name="connsiteY0" fmla="*/ 74445 h 1980000"/>
                  <a:gd name="connsiteX1" fmla="*/ 893747 w 1980000"/>
                  <a:gd name="connsiteY1" fmla="*/ 158666 h 1980000"/>
                  <a:gd name="connsiteX2" fmla="*/ 990000 w 1980000"/>
                  <a:gd name="connsiteY2" fmla="*/ 242887 h 1980000"/>
                  <a:gd name="connsiteX3" fmla="*/ 1086253 w 1980000"/>
                  <a:gd name="connsiteY3" fmla="*/ 158666 h 1980000"/>
                  <a:gd name="connsiteX4" fmla="*/ 990000 w 1980000"/>
                  <a:gd name="connsiteY4" fmla="*/ 74445 h 1980000"/>
                  <a:gd name="connsiteX5" fmla="*/ 990000 w 1980000"/>
                  <a:gd name="connsiteY5" fmla="*/ 0 h 1980000"/>
                  <a:gd name="connsiteX6" fmla="*/ 1980000 w 1980000"/>
                  <a:gd name="connsiteY6" fmla="*/ 990000 h 1980000"/>
                  <a:gd name="connsiteX7" fmla="*/ 990000 w 1980000"/>
                  <a:gd name="connsiteY7" fmla="*/ 1980000 h 1980000"/>
                  <a:gd name="connsiteX8" fmla="*/ 0 w 1980000"/>
                  <a:gd name="connsiteY8" fmla="*/ 990000 h 1980000"/>
                  <a:gd name="connsiteX9" fmla="*/ 990000 w 1980000"/>
                  <a:gd name="connsiteY9" fmla="*/ 0 h 19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000" h="1980000">
                    <a:moveTo>
                      <a:pt x="990000" y="74445"/>
                    </a:moveTo>
                    <a:cubicBezTo>
                      <a:pt x="936841" y="74445"/>
                      <a:pt x="893747" y="112152"/>
                      <a:pt x="893747" y="158666"/>
                    </a:cubicBezTo>
                    <a:cubicBezTo>
                      <a:pt x="893747" y="205180"/>
                      <a:pt x="936841" y="242887"/>
                      <a:pt x="990000" y="242887"/>
                    </a:cubicBezTo>
                    <a:cubicBezTo>
                      <a:pt x="1043159" y="242887"/>
                      <a:pt x="1086253" y="205180"/>
                      <a:pt x="1086253" y="158666"/>
                    </a:cubicBezTo>
                    <a:cubicBezTo>
                      <a:pt x="1086253" y="112152"/>
                      <a:pt x="1043159" y="74445"/>
                      <a:pt x="990000" y="74445"/>
                    </a:cubicBezTo>
                    <a:close/>
                    <a:moveTo>
                      <a:pt x="990000" y="0"/>
                    </a:moveTo>
                    <a:cubicBezTo>
                      <a:pt x="1536762" y="0"/>
                      <a:pt x="1980000" y="443238"/>
                      <a:pt x="1980000" y="990000"/>
                    </a:cubicBezTo>
                    <a:cubicBezTo>
                      <a:pt x="1980000" y="1536762"/>
                      <a:pt x="1536762" y="1980000"/>
                      <a:pt x="990000" y="1980000"/>
                    </a:cubicBezTo>
                    <a:cubicBezTo>
                      <a:pt x="443238" y="1980000"/>
                      <a:pt x="0" y="1536762"/>
                      <a:pt x="0" y="990000"/>
                    </a:cubicBezTo>
                    <a:cubicBezTo>
                      <a:pt x="0" y="443238"/>
                      <a:pt x="443238" y="0"/>
                      <a:pt x="990000" y="0"/>
                    </a:cubicBezTo>
                    <a:close/>
                  </a:path>
                </a:pathLst>
              </a:custGeom>
              <a:gradFill flip="none" rotWithShape="1">
                <a:gsLst>
                  <a:gs pos="58000">
                    <a:srgbClr val="FFC000"/>
                  </a:gs>
                  <a:gs pos="84000">
                    <a:srgbClr val="FF0000"/>
                  </a:gs>
                </a:gsLst>
                <a:lin ang="5400000" scaled="1"/>
                <a:tileRect/>
              </a:gradFill>
              <a:ln>
                <a:gradFill flip="none" rotWithShape="1">
                  <a:gsLst>
                    <a:gs pos="23000">
                      <a:srgbClr val="00B0F0"/>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0" name="Group 119">
                <a:extLst>
                  <a:ext uri="{FF2B5EF4-FFF2-40B4-BE49-F238E27FC236}">
                    <a16:creationId xmlns:a16="http://schemas.microsoft.com/office/drawing/2014/main" id="{8B70F3DA-4399-1549-DA1C-ED9B4911F55A}"/>
                  </a:ext>
                </a:extLst>
              </p:cNvPr>
              <p:cNvGrpSpPr/>
              <p:nvPr/>
            </p:nvGrpSpPr>
            <p:grpSpPr>
              <a:xfrm>
                <a:off x="6710315" y="553452"/>
                <a:ext cx="541421" cy="541421"/>
                <a:chOff x="6587579" y="542716"/>
                <a:chExt cx="541421" cy="541421"/>
              </a:xfrm>
            </p:grpSpPr>
            <p:sp>
              <p:nvSpPr>
                <p:cNvPr id="127" name="Oval 126">
                  <a:extLst>
                    <a:ext uri="{FF2B5EF4-FFF2-40B4-BE49-F238E27FC236}">
                      <a16:creationId xmlns:a16="http://schemas.microsoft.com/office/drawing/2014/main" id="{F1BF425C-82C8-7006-FD98-E126AB8283F3}"/>
                    </a:ext>
                  </a:extLst>
                </p:cNvPr>
                <p:cNvSpPr/>
                <p:nvPr/>
              </p:nvSpPr>
              <p:spPr>
                <a:xfrm>
                  <a:off x="6587579" y="542716"/>
                  <a:ext cx="541421" cy="54142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28" name="Oval 127">
                  <a:extLst>
                    <a:ext uri="{FF2B5EF4-FFF2-40B4-BE49-F238E27FC236}">
                      <a16:creationId xmlns:a16="http://schemas.microsoft.com/office/drawing/2014/main" id="{FB9FFACA-8A9B-19D4-C570-A1A9F5FBBA39}"/>
                    </a:ext>
                  </a:extLst>
                </p:cNvPr>
                <p:cNvSpPr/>
                <p:nvPr/>
              </p:nvSpPr>
              <p:spPr>
                <a:xfrm>
                  <a:off x="6714289" y="669426"/>
                  <a:ext cx="288000" cy="288000"/>
                </a:xfrm>
                <a:prstGeom prst="ellipse">
                  <a:avLst/>
                </a:prstGeom>
                <a:gradFill flip="none" rotWithShape="1">
                  <a:gsLst>
                    <a:gs pos="38000">
                      <a:srgbClr val="00B9E3">
                        <a:alpha val="74902"/>
                      </a:srgbClr>
                    </a:gs>
                    <a:gs pos="88000">
                      <a:srgbClr val="08419B">
                        <a:alpha val="80000"/>
                      </a:srgbClr>
                    </a:gs>
                  </a:gsLst>
                  <a:lin ang="5400000" scaled="1"/>
                  <a:tileRect/>
                </a:gradFill>
                <a:ln>
                  <a:gradFill flip="none" rotWithShape="1">
                    <a:gsLst>
                      <a:gs pos="23000">
                        <a:srgbClr val="00B9E3"/>
                      </a:gs>
                      <a:gs pos="100000">
                        <a:srgbClr val="08419B">
                          <a:alpha val="50000"/>
                        </a:srgbClr>
                      </a:gs>
                    </a:gsLst>
                    <a:lin ang="10200000" scaled="0"/>
                    <a:tileRect/>
                  </a:gradFill>
                </a:ln>
                <a:effectLst>
                  <a:outerShdw blurRad="152400" dist="317500" dir="5400000" sx="90000" sy="-19000" rotWithShape="0">
                    <a:prstClr val="black">
                      <a:alpha val="15000"/>
                    </a:prstClr>
                  </a:outerShdw>
                  <a:reflection blurRad="6350" stA="540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1" name="Group 120">
                <a:extLst>
                  <a:ext uri="{FF2B5EF4-FFF2-40B4-BE49-F238E27FC236}">
                    <a16:creationId xmlns:a16="http://schemas.microsoft.com/office/drawing/2014/main" id="{39079285-A678-DB26-22DB-6A06595A6655}"/>
                  </a:ext>
                </a:extLst>
              </p:cNvPr>
              <p:cNvGrpSpPr/>
              <p:nvPr/>
            </p:nvGrpSpPr>
            <p:grpSpPr>
              <a:xfrm>
                <a:off x="6820164" y="1104572"/>
                <a:ext cx="316266" cy="967833"/>
                <a:chOff x="1713411" y="1074573"/>
                <a:chExt cx="316266" cy="2870684"/>
              </a:xfrm>
            </p:grpSpPr>
            <p:cxnSp>
              <p:nvCxnSpPr>
                <p:cNvPr id="122" name="Straight Connector 121">
                  <a:extLst>
                    <a:ext uri="{FF2B5EF4-FFF2-40B4-BE49-F238E27FC236}">
                      <a16:creationId xmlns:a16="http://schemas.microsoft.com/office/drawing/2014/main" id="{4CDDDE8A-1793-6F9C-E48F-E6E033AFD72A}"/>
                    </a:ext>
                  </a:extLst>
                </p:cNvPr>
                <p:cNvCxnSpPr>
                  <a:cxnSpLocks/>
                </p:cNvCxnSpPr>
                <p:nvPr/>
              </p:nvCxnSpPr>
              <p:spPr>
                <a:xfrm>
                  <a:off x="1870910" y="1074573"/>
                  <a:ext cx="0" cy="2510918"/>
                </a:xfrm>
                <a:prstGeom prst="line">
                  <a:avLst/>
                </a:prstGeom>
                <a:ln/>
              </p:spPr>
              <p:style>
                <a:lnRef idx="1">
                  <a:schemeClr val="accent2"/>
                </a:lnRef>
                <a:fillRef idx="0">
                  <a:schemeClr val="accent2"/>
                </a:fillRef>
                <a:effectRef idx="0">
                  <a:schemeClr val="accent2"/>
                </a:effectRef>
                <a:fontRef idx="minor">
                  <a:schemeClr val="tx1"/>
                </a:fontRef>
              </p:style>
            </p:cxnSp>
            <p:sp>
              <p:nvSpPr>
                <p:cNvPr id="123" name="Freeform 122">
                  <a:extLst>
                    <a:ext uri="{FF2B5EF4-FFF2-40B4-BE49-F238E27FC236}">
                      <a16:creationId xmlns:a16="http://schemas.microsoft.com/office/drawing/2014/main" id="{75BE33EF-DC66-0D58-B471-ABA8903594B1}"/>
                    </a:ext>
                  </a:extLst>
                </p:cNvPr>
                <p:cNvSpPr/>
                <p:nvPr/>
              </p:nvSpPr>
              <p:spPr>
                <a:xfrm>
                  <a:off x="1832962" y="3615249"/>
                  <a:ext cx="50895" cy="310360"/>
                </a:xfrm>
                <a:custGeom>
                  <a:avLst/>
                  <a:gdLst>
                    <a:gd name="connsiteX0" fmla="*/ 31757 w 31757"/>
                    <a:gd name="connsiteY0" fmla="*/ 95250 h 95250"/>
                    <a:gd name="connsiteX1" fmla="*/ 7 w 31757"/>
                    <a:gd name="connsiteY1" fmla="*/ 28575 h 95250"/>
                    <a:gd name="connsiteX2" fmla="*/ 28582 w 31757"/>
                    <a:gd name="connsiteY2" fmla="*/ 0 h 95250"/>
                    <a:gd name="connsiteX3" fmla="*/ 28582 w 31757"/>
                    <a:gd name="connsiteY3" fmla="*/ 0 h 95250"/>
                    <a:gd name="connsiteX4" fmla="*/ 28582 w 31757"/>
                    <a:gd name="connsiteY4" fmla="*/ 0 h 95250"/>
                    <a:gd name="connsiteX5" fmla="*/ 28582 w 31757"/>
                    <a:gd name="connsiteY5" fmla="*/ 0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7" h="95250">
                      <a:moveTo>
                        <a:pt x="31757" y="95250"/>
                      </a:moveTo>
                      <a:cubicBezTo>
                        <a:pt x="16146" y="69850"/>
                        <a:pt x="536" y="44450"/>
                        <a:pt x="7" y="28575"/>
                      </a:cubicBezTo>
                      <a:cubicBezTo>
                        <a:pt x="-522" y="12700"/>
                        <a:pt x="28582" y="0"/>
                        <a:pt x="28582" y="0"/>
                      </a:cubicBezTo>
                      <a:lnTo>
                        <a:pt x="28582" y="0"/>
                      </a:lnTo>
                      <a:lnTo>
                        <a:pt x="28582" y="0"/>
                      </a:lnTo>
                      <a:lnTo>
                        <a:pt x="28582" y="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24" name="Freeform 123">
                  <a:extLst>
                    <a:ext uri="{FF2B5EF4-FFF2-40B4-BE49-F238E27FC236}">
                      <a16:creationId xmlns:a16="http://schemas.microsoft.com/office/drawing/2014/main" id="{1230F37C-626E-0221-6E51-DC292259E97F}"/>
                    </a:ext>
                  </a:extLst>
                </p:cNvPr>
                <p:cNvSpPr/>
                <p:nvPr/>
              </p:nvSpPr>
              <p:spPr>
                <a:xfrm>
                  <a:off x="1878682" y="3615246"/>
                  <a:ext cx="50895" cy="330011"/>
                </a:xfrm>
                <a:custGeom>
                  <a:avLst/>
                  <a:gdLst>
                    <a:gd name="connsiteX0" fmla="*/ 0 w 28582"/>
                    <a:gd name="connsiteY0" fmla="*/ 0 h 114121"/>
                    <a:gd name="connsiteX1" fmla="*/ 28575 w 28582"/>
                    <a:gd name="connsiteY1" fmla="*/ 107950 h 114121"/>
                    <a:gd name="connsiteX2" fmla="*/ 3175 w 28582"/>
                    <a:gd name="connsiteY2" fmla="*/ 101600 h 114121"/>
                    <a:gd name="connsiteX3" fmla="*/ 3175 w 28582"/>
                    <a:gd name="connsiteY3" fmla="*/ 101600 h 114121"/>
                  </a:gdLst>
                  <a:ahLst/>
                  <a:cxnLst>
                    <a:cxn ang="0">
                      <a:pos x="connsiteX0" y="connsiteY0"/>
                    </a:cxn>
                    <a:cxn ang="0">
                      <a:pos x="connsiteX1" y="connsiteY1"/>
                    </a:cxn>
                    <a:cxn ang="0">
                      <a:pos x="connsiteX2" y="connsiteY2"/>
                    </a:cxn>
                    <a:cxn ang="0">
                      <a:pos x="connsiteX3" y="connsiteY3"/>
                    </a:cxn>
                  </a:cxnLst>
                  <a:rect l="l" t="t" r="r" b="b"/>
                  <a:pathLst>
                    <a:path w="28582" h="114121">
                      <a:moveTo>
                        <a:pt x="0" y="0"/>
                      </a:moveTo>
                      <a:cubicBezTo>
                        <a:pt x="14023" y="45508"/>
                        <a:pt x="28046" y="91017"/>
                        <a:pt x="28575" y="107950"/>
                      </a:cubicBezTo>
                      <a:cubicBezTo>
                        <a:pt x="29104" y="124883"/>
                        <a:pt x="3175" y="101600"/>
                        <a:pt x="3175" y="101600"/>
                      </a:cubicBezTo>
                      <a:lnTo>
                        <a:pt x="3175" y="101600"/>
                      </a:lnTo>
                    </a:path>
                  </a:pathLst>
                </a:cu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dirty="0"/>
                </a:p>
              </p:txBody>
            </p:sp>
            <p:sp>
              <p:nvSpPr>
                <p:cNvPr id="125" name="Oval 124">
                  <a:extLst>
                    <a:ext uri="{FF2B5EF4-FFF2-40B4-BE49-F238E27FC236}">
                      <a16:creationId xmlns:a16="http://schemas.microsoft.com/office/drawing/2014/main" id="{3812B035-011A-6109-A986-443D90B88DC5}"/>
                    </a:ext>
                  </a:extLst>
                </p:cNvPr>
                <p:cNvSpPr/>
                <p:nvPr/>
              </p:nvSpPr>
              <p:spPr>
                <a:xfrm rot="20374199">
                  <a:off x="1869371" y="3449445"/>
                  <a:ext cx="160306"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Oval 125">
                  <a:extLst>
                    <a:ext uri="{FF2B5EF4-FFF2-40B4-BE49-F238E27FC236}">
                      <a16:creationId xmlns:a16="http://schemas.microsoft.com/office/drawing/2014/main" id="{F2E29FBD-3ED6-D717-432A-1CB8B710BDE6}"/>
                    </a:ext>
                  </a:extLst>
                </p:cNvPr>
                <p:cNvSpPr/>
                <p:nvPr/>
              </p:nvSpPr>
              <p:spPr>
                <a:xfrm rot="1225801" flipH="1">
                  <a:off x="1713411" y="3449445"/>
                  <a:ext cx="160304" cy="135607"/>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8" name="TextBox 117">
              <a:extLst>
                <a:ext uri="{FF2B5EF4-FFF2-40B4-BE49-F238E27FC236}">
                  <a16:creationId xmlns:a16="http://schemas.microsoft.com/office/drawing/2014/main" id="{7C922E14-B17C-D391-C036-2D6111ACD735}"/>
                </a:ext>
              </a:extLst>
            </p:cNvPr>
            <p:cNvSpPr txBox="1"/>
            <p:nvPr/>
          </p:nvSpPr>
          <p:spPr>
            <a:xfrm>
              <a:off x="6148455" y="2946053"/>
              <a:ext cx="1673958" cy="403007"/>
            </a:xfrm>
            <a:prstGeom prst="rect">
              <a:avLst/>
            </a:prstGeom>
            <a:noFill/>
          </p:spPr>
          <p:txBody>
            <a:bodyPr wrap="square" rtlCol="0">
              <a:spAutoFit/>
            </a:bodyPr>
            <a:lstStyle/>
            <a:p>
              <a:pPr algn="ctr"/>
              <a:r>
                <a:rPr lang="en-US" sz="2800" dirty="0">
                  <a:latin typeface="Tw Cen MT" panose="020B0602020104020603" pitchFamily="34" charset="77"/>
                </a:rPr>
                <a:t>SOHAM PATRA</a:t>
              </a:r>
            </a:p>
          </p:txBody>
        </p:sp>
      </p:grpSp>
    </p:spTree>
    <p:extLst>
      <p:ext uri="{BB962C8B-B14F-4D97-AF65-F5344CB8AC3E}">
        <p14:creationId xmlns:p14="http://schemas.microsoft.com/office/powerpoint/2010/main" val="391544354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fill="hold" nodeType="withEffect" p14:presetBounceEnd="50000">
                                      <p:stCondLst>
                                        <p:cond delay="0"/>
                                      </p:stCondLst>
                                      <p:childTnLst>
                                        <p:animMotion origin="layout" path="M -0.39985 -0.00174 L -2.08333E-7 1.23457E-7 " pathEditMode="relative" rAng="0" ptsTypes="AA" p14:bounceEnd="50000">
                                          <p:cBhvr>
                                            <p:cTn id="6" dur="2000" fill="hold"/>
                                            <p:tgtEl>
                                              <p:spTgt spid="85"/>
                                            </p:tgtEl>
                                            <p:attrNameLst>
                                              <p:attrName>ppt_x</p:attrName>
                                              <p:attrName>ppt_y</p:attrName>
                                            </p:attrNameLst>
                                          </p:cBhvr>
                                          <p:rCtr x="19998" y="77"/>
                                        </p:animMotion>
                                      </p:childTnLst>
                                    </p:cTn>
                                  </p:par>
                                  <p:par>
                                    <p:cTn id="7" presetID="63" presetClass="path" presetSubtype="0" accel="50000" fill="hold" nodeType="withEffect" p14:presetBounceEnd="50000">
                                      <p:stCondLst>
                                        <p:cond delay="0"/>
                                      </p:stCondLst>
                                      <p:childTnLst>
                                        <p:animMotion origin="layout" path="M -0.551 0.01351 L 7.98611E-7 -2.16049E-6 " pathEditMode="relative" rAng="0" ptsTypes="AA" p14:bounceEnd="50000">
                                          <p:cBhvr>
                                            <p:cTn id="8" dur="2000" fill="hold"/>
                                            <p:tgtEl>
                                              <p:spTgt spid="36"/>
                                            </p:tgtEl>
                                            <p:attrNameLst>
                                              <p:attrName>ppt_x</p:attrName>
                                              <p:attrName>ppt_y</p:attrName>
                                            </p:attrNameLst>
                                          </p:cBhvr>
                                          <p:rCtr x="27550" y="-675"/>
                                        </p:animMotion>
                                      </p:childTnLst>
                                    </p:cTn>
                                  </p:par>
                                  <p:par>
                                    <p:cTn id="9" presetID="63" presetClass="path" presetSubtype="0" accel="50000" fill="hold" nodeType="withEffect" p14:presetBounceEnd="50000">
                                      <p:stCondLst>
                                        <p:cond delay="0"/>
                                      </p:stCondLst>
                                      <p:childTnLst>
                                        <p:animMotion origin="layout" path="M -0.63336 -0.01467 L 4.34028E-6 4.62963E-6 " pathEditMode="relative" rAng="0" ptsTypes="AA" p14:bounceEnd="50000">
                                          <p:cBhvr>
                                            <p:cTn id="10" dur="2000" fill="hold"/>
                                            <p:tgtEl>
                                              <p:spTgt spid="21"/>
                                            </p:tgtEl>
                                            <p:attrNameLst>
                                              <p:attrName>ppt_x</p:attrName>
                                              <p:attrName>ppt_y</p:attrName>
                                            </p:attrNameLst>
                                          </p:cBhvr>
                                          <p:rCtr x="31662" y="733"/>
                                        </p:animMotion>
                                      </p:childTnLst>
                                    </p:cTn>
                                  </p:par>
                                  <p:par>
                                    <p:cTn id="11" presetID="35" presetClass="path" presetSubtype="0" accel="50000" fill="hold" nodeType="withEffect" p14:presetBounceEnd="50000">
                                      <p:stCondLst>
                                        <p:cond delay="0"/>
                                      </p:stCondLst>
                                      <p:childTnLst>
                                        <p:animMotion origin="layout" path="M 0.42589 0.00501 L -4.47917E-6 7.40741E-7 " pathEditMode="relative" rAng="0" ptsTypes="AA" p14:bounceEnd="50000">
                                          <p:cBhvr>
                                            <p:cTn id="12" dur="2000" fill="hold"/>
                                            <p:tgtEl>
                                              <p:spTgt spid="51"/>
                                            </p:tgtEl>
                                            <p:attrNameLst>
                                              <p:attrName>ppt_x</p:attrName>
                                              <p:attrName>ppt_y</p:attrName>
                                            </p:attrNameLst>
                                          </p:cBhvr>
                                          <p:rCtr x="-21300" y="-251"/>
                                        </p:animMotion>
                                      </p:childTnLst>
                                    </p:cTn>
                                  </p:par>
                                  <p:par>
                                    <p:cTn id="13" presetID="35" presetClass="path" presetSubtype="0" accel="50000" fill="hold" nodeType="withEffect" p14:presetBounceEnd="50000">
                                      <p:stCondLst>
                                        <p:cond delay="0"/>
                                      </p:stCondLst>
                                      <p:childTnLst>
                                        <p:animMotion origin="layout" path="M 0.25 1.23457E-7 L 3.69713E-17 1.23457E-7 " pathEditMode="relative" rAng="0" ptsTypes="AA" p14:bounceEnd="50000">
                                          <p:cBhvr>
                                            <p:cTn id="14" dur="2000" fill="hold"/>
                                            <p:tgtEl>
                                              <p:spTgt spid="115"/>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fill="hold" nodeType="withEffect">
                                      <p:stCondLst>
                                        <p:cond delay="0"/>
                                      </p:stCondLst>
                                      <p:childTnLst>
                                        <p:animMotion origin="layout" path="M -0.39985 -0.00174 L -2.08333E-7 1.23457E-7 " pathEditMode="relative" rAng="0" ptsTypes="AA">
                                          <p:cBhvr>
                                            <p:cTn id="6" dur="2000" fill="hold"/>
                                            <p:tgtEl>
                                              <p:spTgt spid="85"/>
                                            </p:tgtEl>
                                            <p:attrNameLst>
                                              <p:attrName>ppt_x</p:attrName>
                                              <p:attrName>ppt_y</p:attrName>
                                            </p:attrNameLst>
                                          </p:cBhvr>
                                          <p:rCtr x="19998" y="77"/>
                                        </p:animMotion>
                                      </p:childTnLst>
                                    </p:cTn>
                                  </p:par>
                                  <p:par>
                                    <p:cTn id="7" presetID="63" presetClass="path" presetSubtype="0" accel="50000" fill="hold" nodeType="withEffect">
                                      <p:stCondLst>
                                        <p:cond delay="0"/>
                                      </p:stCondLst>
                                      <p:childTnLst>
                                        <p:animMotion origin="layout" path="M -0.551 0.01351 L 7.98611E-7 -2.16049E-6 " pathEditMode="relative" rAng="0" ptsTypes="AA">
                                          <p:cBhvr>
                                            <p:cTn id="8" dur="2000" fill="hold"/>
                                            <p:tgtEl>
                                              <p:spTgt spid="36"/>
                                            </p:tgtEl>
                                            <p:attrNameLst>
                                              <p:attrName>ppt_x</p:attrName>
                                              <p:attrName>ppt_y</p:attrName>
                                            </p:attrNameLst>
                                          </p:cBhvr>
                                          <p:rCtr x="27550" y="-675"/>
                                        </p:animMotion>
                                      </p:childTnLst>
                                    </p:cTn>
                                  </p:par>
                                  <p:par>
                                    <p:cTn id="9" presetID="63" presetClass="path" presetSubtype="0" accel="50000" fill="hold" nodeType="withEffect">
                                      <p:stCondLst>
                                        <p:cond delay="0"/>
                                      </p:stCondLst>
                                      <p:childTnLst>
                                        <p:animMotion origin="layout" path="M -0.63336 -0.01467 L 4.34028E-6 4.62963E-6 " pathEditMode="relative" rAng="0" ptsTypes="AA">
                                          <p:cBhvr>
                                            <p:cTn id="10" dur="2000" fill="hold"/>
                                            <p:tgtEl>
                                              <p:spTgt spid="21"/>
                                            </p:tgtEl>
                                            <p:attrNameLst>
                                              <p:attrName>ppt_x</p:attrName>
                                              <p:attrName>ppt_y</p:attrName>
                                            </p:attrNameLst>
                                          </p:cBhvr>
                                          <p:rCtr x="31662" y="733"/>
                                        </p:animMotion>
                                      </p:childTnLst>
                                    </p:cTn>
                                  </p:par>
                                  <p:par>
                                    <p:cTn id="11" presetID="35" presetClass="path" presetSubtype="0" accel="50000" fill="hold" nodeType="withEffect">
                                      <p:stCondLst>
                                        <p:cond delay="0"/>
                                      </p:stCondLst>
                                      <p:childTnLst>
                                        <p:animMotion origin="layout" path="M 0.42589 0.00501 L -4.47917E-6 7.40741E-7 " pathEditMode="relative" rAng="0" ptsTypes="AA">
                                          <p:cBhvr>
                                            <p:cTn id="12" dur="2000" fill="hold"/>
                                            <p:tgtEl>
                                              <p:spTgt spid="51"/>
                                            </p:tgtEl>
                                            <p:attrNameLst>
                                              <p:attrName>ppt_x</p:attrName>
                                              <p:attrName>ppt_y</p:attrName>
                                            </p:attrNameLst>
                                          </p:cBhvr>
                                          <p:rCtr x="-21300" y="-251"/>
                                        </p:animMotion>
                                      </p:childTnLst>
                                    </p:cTn>
                                  </p:par>
                                  <p:par>
                                    <p:cTn id="13" presetID="35" presetClass="path" presetSubtype="0" accel="50000" fill="hold" nodeType="withEffect">
                                      <p:stCondLst>
                                        <p:cond delay="0"/>
                                      </p:stCondLst>
                                      <p:childTnLst>
                                        <p:animMotion origin="layout" path="M 0.25 1.23457E-7 L 3.69713E-17 1.23457E-7 " pathEditMode="relative" rAng="0" ptsTypes="AA">
                                          <p:cBhvr>
                                            <p:cTn id="14" dur="2000" fill="hold"/>
                                            <p:tgtEl>
                                              <p:spTgt spid="115"/>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037993" y="654844"/>
            <a:ext cx="10554414" cy="1388745"/>
          </a:xfrm>
          <a:prstGeom prst="rect">
            <a:avLst/>
          </a:prstGeom>
          <a:noFill/>
          <a:ln/>
        </p:spPr>
        <p:txBody>
          <a:bodyPr wrap="squar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OVERVIEW OF ICC T20 CRICKET WORLD CUP 2021</a:t>
            </a:r>
            <a:endParaRPr lang="en-US" sz="4374" dirty="0"/>
          </a:p>
        </p:txBody>
      </p:sp>
      <p:sp>
        <p:nvSpPr>
          <p:cNvPr id="7" name="Shape 4"/>
          <p:cNvSpPr/>
          <p:nvPr/>
        </p:nvSpPr>
        <p:spPr>
          <a:xfrm>
            <a:off x="2037993" y="2376845"/>
            <a:ext cx="10554414" cy="1821418"/>
          </a:xfrm>
          <a:prstGeom prst="roundRect">
            <a:avLst>
              <a:gd name="adj" fmla="val 5490"/>
            </a:avLst>
          </a:prstGeom>
          <a:solidFill>
            <a:srgbClr val="3D3D42"/>
          </a:solidFill>
          <a:ln w="13811">
            <a:solidFill>
              <a:srgbClr val="494950"/>
            </a:solidFill>
            <a:prstDash val="solid"/>
          </a:ln>
        </p:spPr>
      </p:sp>
      <p:sp>
        <p:nvSpPr>
          <p:cNvPr id="8" name="Text 5"/>
          <p:cNvSpPr/>
          <p:nvPr/>
        </p:nvSpPr>
        <p:spPr>
          <a:xfrm>
            <a:off x="2273975" y="2612827"/>
            <a:ext cx="3749040" cy="416481"/>
          </a:xfrm>
          <a:prstGeom prst="rect">
            <a:avLst/>
          </a:prstGeom>
          <a:noFill/>
          <a:ln/>
        </p:spPr>
        <p:txBody>
          <a:bodyPr wrap="none" rtlCol="0" anchor="t"/>
          <a:lstStyle/>
          <a:p>
            <a:pPr marL="0" indent="0">
              <a:lnSpc>
                <a:spcPts val="3281"/>
              </a:lnSpc>
              <a:buNone/>
            </a:pPr>
            <a:r>
              <a:rPr lang="en-US" sz="2624" dirty="0">
                <a:solidFill>
                  <a:srgbClr val="E5E0DF"/>
                </a:solidFill>
                <a:latin typeface="Poppins" pitchFamily="34" charset="0"/>
                <a:ea typeface="Poppins" pitchFamily="34" charset="-122"/>
                <a:cs typeface="Poppins" pitchFamily="34" charset="-120"/>
              </a:rPr>
              <a:t> ICC T20 Cricket World Cup</a:t>
            </a:r>
            <a:endParaRPr lang="en-US" sz="2624" dirty="0"/>
          </a:p>
        </p:txBody>
      </p:sp>
      <p:sp>
        <p:nvSpPr>
          <p:cNvPr id="9" name="Text 6"/>
          <p:cNvSpPr/>
          <p:nvPr/>
        </p:nvSpPr>
        <p:spPr>
          <a:xfrm>
            <a:off x="2273975" y="3251478"/>
            <a:ext cx="10082451"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 ICC Cricket World Cup is the premier international championship in men's One-Day International (ODI) cricket.</a:t>
            </a:r>
            <a:endParaRPr lang="en-US" sz="1750" dirty="0"/>
          </a:p>
        </p:txBody>
      </p:sp>
      <p:sp>
        <p:nvSpPr>
          <p:cNvPr id="10" name="Shape 7"/>
          <p:cNvSpPr/>
          <p:nvPr/>
        </p:nvSpPr>
        <p:spPr>
          <a:xfrm>
            <a:off x="2037993" y="4420433"/>
            <a:ext cx="10554414" cy="1466017"/>
          </a:xfrm>
          <a:prstGeom prst="roundRect">
            <a:avLst>
              <a:gd name="adj" fmla="val 6820"/>
            </a:avLst>
          </a:prstGeom>
          <a:solidFill>
            <a:srgbClr val="3D3D42"/>
          </a:solidFill>
          <a:ln w="13811">
            <a:solidFill>
              <a:srgbClr val="494950"/>
            </a:solidFill>
            <a:prstDash val="solid"/>
          </a:ln>
        </p:spPr>
      </p:sp>
      <p:sp>
        <p:nvSpPr>
          <p:cNvPr id="11" name="Text 8"/>
          <p:cNvSpPr/>
          <p:nvPr/>
        </p:nvSpPr>
        <p:spPr>
          <a:xfrm>
            <a:off x="2273975" y="4656415"/>
            <a:ext cx="2666286" cy="416481"/>
          </a:xfrm>
          <a:prstGeom prst="rect">
            <a:avLst/>
          </a:prstGeom>
          <a:noFill/>
          <a:ln/>
        </p:spPr>
        <p:txBody>
          <a:bodyPr wrap="none" rtlCol="0" anchor="t"/>
          <a:lstStyle/>
          <a:p>
            <a:pPr marL="0" indent="0">
              <a:lnSpc>
                <a:spcPts val="3281"/>
              </a:lnSpc>
              <a:buNone/>
            </a:pPr>
            <a:r>
              <a:rPr lang="en-US" sz="2624" dirty="0">
                <a:solidFill>
                  <a:srgbClr val="E5E0DF"/>
                </a:solidFill>
                <a:latin typeface="Poppins" pitchFamily="34" charset="0"/>
                <a:ea typeface="Poppins" pitchFamily="34" charset="-122"/>
                <a:cs typeface="Poppins" pitchFamily="34" charset="-120"/>
              </a:rPr>
              <a:t>Host Country</a:t>
            </a:r>
            <a:endParaRPr lang="en-US" sz="2624" dirty="0"/>
          </a:p>
        </p:txBody>
      </p:sp>
      <p:sp>
        <p:nvSpPr>
          <p:cNvPr id="12" name="Text 9"/>
          <p:cNvSpPr/>
          <p:nvPr/>
        </p:nvSpPr>
        <p:spPr>
          <a:xfrm>
            <a:off x="2273975" y="5295067"/>
            <a:ext cx="10082451"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The 2021 World Cup will be hosted by India for the first time since 2011.</a:t>
            </a:r>
            <a:endParaRPr lang="en-US" sz="1750" dirty="0"/>
          </a:p>
        </p:txBody>
      </p:sp>
      <p:sp>
        <p:nvSpPr>
          <p:cNvPr id="13" name="Shape 10"/>
          <p:cNvSpPr/>
          <p:nvPr/>
        </p:nvSpPr>
        <p:spPr>
          <a:xfrm>
            <a:off x="2037993" y="6108621"/>
            <a:ext cx="10554414" cy="1466017"/>
          </a:xfrm>
          <a:prstGeom prst="roundRect">
            <a:avLst>
              <a:gd name="adj" fmla="val 6820"/>
            </a:avLst>
          </a:prstGeom>
          <a:solidFill>
            <a:srgbClr val="3D3D42"/>
          </a:solidFill>
          <a:ln w="13811">
            <a:solidFill>
              <a:srgbClr val="494950"/>
            </a:solidFill>
            <a:prstDash val="solid"/>
          </a:ln>
        </p:spPr>
      </p:sp>
      <p:sp>
        <p:nvSpPr>
          <p:cNvPr id="14" name="Text 11"/>
          <p:cNvSpPr/>
          <p:nvPr/>
        </p:nvSpPr>
        <p:spPr>
          <a:xfrm>
            <a:off x="2273975" y="6344603"/>
            <a:ext cx="3291840" cy="416481"/>
          </a:xfrm>
          <a:prstGeom prst="rect">
            <a:avLst/>
          </a:prstGeom>
          <a:noFill/>
          <a:ln/>
        </p:spPr>
        <p:txBody>
          <a:bodyPr wrap="none" rtlCol="0" anchor="t"/>
          <a:lstStyle/>
          <a:p>
            <a:pPr marL="0" indent="0">
              <a:lnSpc>
                <a:spcPts val="3281"/>
              </a:lnSpc>
              <a:buNone/>
            </a:pPr>
            <a:r>
              <a:rPr lang="en-US" sz="2624" dirty="0">
                <a:solidFill>
                  <a:srgbClr val="E5E0DF"/>
                </a:solidFill>
                <a:latin typeface="Poppins" pitchFamily="34" charset="0"/>
                <a:ea typeface="Poppins" pitchFamily="34" charset="-122"/>
                <a:cs typeface="Poppins" pitchFamily="34" charset="-120"/>
              </a:rPr>
              <a:t>Participating Teams</a:t>
            </a:r>
            <a:endParaRPr lang="en-US" sz="2624" dirty="0"/>
          </a:p>
        </p:txBody>
      </p:sp>
      <p:sp>
        <p:nvSpPr>
          <p:cNvPr id="15" name="Text 12"/>
          <p:cNvSpPr/>
          <p:nvPr/>
        </p:nvSpPr>
        <p:spPr>
          <a:xfrm>
            <a:off x="2273975" y="6983254"/>
            <a:ext cx="10082451"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A total of 12 teams will participate in the tournament.</a:t>
            </a:r>
            <a:endParaRPr lang="en-US" sz="1750" dirty="0"/>
          </a:p>
        </p:txBody>
      </p:sp>
      <p:pic>
        <p:nvPicPr>
          <p:cNvPr id="1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037993" y="927378"/>
            <a:ext cx="10554414" cy="1388745"/>
          </a:xfrm>
          <a:prstGeom prst="rect">
            <a:avLst/>
          </a:prstGeom>
          <a:noFill/>
          <a:ln/>
        </p:spPr>
        <p:txBody>
          <a:bodyPr wrap="squar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IMPORTANCE OF EXPLORATORY DATA ANALYSIS</a:t>
            </a:r>
            <a:endParaRPr lang="en-US" sz="4374" dirty="0"/>
          </a:p>
        </p:txBody>
      </p:sp>
      <p:pic>
        <p:nvPicPr>
          <p:cNvPr id="7" name="Image 1" descr="preencoded.png"/>
          <p:cNvPicPr>
            <a:picLocks noChangeAspect="1"/>
          </p:cNvPicPr>
          <p:nvPr/>
        </p:nvPicPr>
        <p:blipFill>
          <a:blip r:embed="rId4"/>
          <a:stretch>
            <a:fillRect/>
          </a:stretch>
        </p:blipFill>
        <p:spPr>
          <a:xfrm>
            <a:off x="2037993" y="2649379"/>
            <a:ext cx="3295888" cy="2036921"/>
          </a:xfrm>
          <a:prstGeom prst="rect">
            <a:avLst/>
          </a:prstGeom>
        </p:spPr>
      </p:pic>
      <p:sp>
        <p:nvSpPr>
          <p:cNvPr id="8" name="Text 4"/>
          <p:cNvSpPr/>
          <p:nvPr/>
        </p:nvSpPr>
        <p:spPr>
          <a:xfrm>
            <a:off x="2037993" y="4963954"/>
            <a:ext cx="3295888" cy="694373"/>
          </a:xfrm>
          <a:prstGeom prst="rect">
            <a:avLst/>
          </a:prstGeom>
          <a:noFill/>
          <a:ln/>
        </p:spPr>
        <p:txBody>
          <a:bodyPr wrap="squar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Understanding the Data</a:t>
            </a:r>
            <a:endParaRPr lang="en-US" sz="2187" dirty="0"/>
          </a:p>
        </p:txBody>
      </p:sp>
      <p:sp>
        <p:nvSpPr>
          <p:cNvPr id="9" name="Text 5"/>
          <p:cNvSpPr/>
          <p:nvPr/>
        </p:nvSpPr>
        <p:spPr>
          <a:xfrm>
            <a:off x="2037993" y="5880497"/>
            <a:ext cx="3295888"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EDA helps reveal patterns, relationships, and inconsistencies in the data which lays a foundation for further analysis.</a:t>
            </a:r>
            <a:endParaRPr lang="en-US" sz="1750" dirty="0"/>
          </a:p>
        </p:txBody>
      </p:sp>
      <p:pic>
        <p:nvPicPr>
          <p:cNvPr id="10" name="Image 2" descr="preencoded.png"/>
          <p:cNvPicPr>
            <a:picLocks noChangeAspect="1"/>
          </p:cNvPicPr>
          <p:nvPr/>
        </p:nvPicPr>
        <p:blipFill>
          <a:blip r:embed="rId5"/>
          <a:stretch>
            <a:fillRect/>
          </a:stretch>
        </p:blipFill>
        <p:spPr>
          <a:xfrm>
            <a:off x="5667137" y="2649379"/>
            <a:ext cx="3296007" cy="2037040"/>
          </a:xfrm>
          <a:prstGeom prst="rect">
            <a:avLst/>
          </a:prstGeom>
        </p:spPr>
      </p:pic>
      <p:sp>
        <p:nvSpPr>
          <p:cNvPr id="11" name="Text 6"/>
          <p:cNvSpPr/>
          <p:nvPr/>
        </p:nvSpPr>
        <p:spPr>
          <a:xfrm>
            <a:off x="5667137" y="4964073"/>
            <a:ext cx="2560320"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Hypothesis Testing</a:t>
            </a:r>
            <a:endParaRPr lang="en-US" sz="2187" dirty="0"/>
          </a:p>
        </p:txBody>
      </p:sp>
      <p:sp>
        <p:nvSpPr>
          <p:cNvPr id="12" name="Text 7"/>
          <p:cNvSpPr/>
          <p:nvPr/>
        </p:nvSpPr>
        <p:spPr>
          <a:xfrm>
            <a:off x="5667137" y="5533430"/>
            <a:ext cx="3296007"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EDA also enables hypotheses creation and testing so that we can validate or disprove our assumptions.</a:t>
            </a:r>
            <a:endParaRPr lang="en-US" sz="1750" dirty="0"/>
          </a:p>
        </p:txBody>
      </p:sp>
      <p:pic>
        <p:nvPicPr>
          <p:cNvPr id="13" name="Image 3" descr="preencoded.png"/>
          <p:cNvPicPr>
            <a:picLocks noChangeAspect="1"/>
          </p:cNvPicPr>
          <p:nvPr/>
        </p:nvPicPr>
        <p:blipFill>
          <a:blip r:embed="rId6"/>
          <a:stretch>
            <a:fillRect/>
          </a:stretch>
        </p:blipFill>
        <p:spPr>
          <a:xfrm>
            <a:off x="9296400" y="2649379"/>
            <a:ext cx="3296007" cy="2037040"/>
          </a:xfrm>
          <a:prstGeom prst="rect">
            <a:avLst/>
          </a:prstGeom>
        </p:spPr>
      </p:pic>
      <p:sp>
        <p:nvSpPr>
          <p:cNvPr id="14" name="Text 8"/>
          <p:cNvSpPr/>
          <p:nvPr/>
        </p:nvSpPr>
        <p:spPr>
          <a:xfrm>
            <a:off x="9296400" y="4964073"/>
            <a:ext cx="2221944" cy="347186"/>
          </a:xfrm>
          <a:prstGeom prst="rect">
            <a:avLst/>
          </a:prstGeom>
          <a:noFill/>
          <a:ln/>
        </p:spPr>
        <p:txBody>
          <a:bodyPr wrap="none" rtlCol="0" anchor="t"/>
          <a:lstStyle/>
          <a:p>
            <a:pPr marL="0" indent="0" algn="l">
              <a:lnSpc>
                <a:spcPts val="2734"/>
              </a:lnSpc>
              <a:buNone/>
            </a:pPr>
            <a:r>
              <a:rPr lang="en-US" sz="2187" dirty="0">
                <a:solidFill>
                  <a:srgbClr val="F2F2F3"/>
                </a:solidFill>
                <a:latin typeface="Poppins" pitchFamily="34" charset="0"/>
                <a:ea typeface="Poppins" pitchFamily="34" charset="-122"/>
                <a:cs typeface="Poppins" pitchFamily="34" charset="-120"/>
              </a:rPr>
              <a:t>Reducing Bias</a:t>
            </a:r>
            <a:endParaRPr lang="en-US" sz="2187" dirty="0"/>
          </a:p>
        </p:txBody>
      </p:sp>
      <p:sp>
        <p:nvSpPr>
          <p:cNvPr id="15" name="Text 9"/>
          <p:cNvSpPr/>
          <p:nvPr/>
        </p:nvSpPr>
        <p:spPr>
          <a:xfrm>
            <a:off x="9296400" y="5533430"/>
            <a:ext cx="3296007"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EDA ensures we correctly transform or drop outliers, minimize errors, and avoid biases in our conclusions.</a:t>
            </a:r>
            <a:endParaRPr lang="en-US" sz="1750" dirty="0"/>
          </a:p>
        </p:txBody>
      </p:sp>
      <p:pic>
        <p:nvPicPr>
          <p:cNvPr id="16"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076450" y="699135"/>
            <a:ext cx="10477500" cy="694373"/>
          </a:xfrm>
          <a:prstGeom prst="rect">
            <a:avLst/>
          </a:prstGeom>
          <a:noFill/>
          <a:ln/>
        </p:spPr>
        <p:txBody>
          <a:bodyPr wrap="non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DATA COLLECTION AND DATA CLEANING</a:t>
            </a:r>
            <a:endParaRPr lang="en-US" sz="4374" dirty="0"/>
          </a:p>
        </p:txBody>
      </p:sp>
      <p:sp>
        <p:nvSpPr>
          <p:cNvPr id="7" name="Shape 4"/>
          <p:cNvSpPr/>
          <p:nvPr/>
        </p:nvSpPr>
        <p:spPr>
          <a:xfrm>
            <a:off x="2349103" y="1726763"/>
            <a:ext cx="44410" cy="5803583"/>
          </a:xfrm>
          <a:prstGeom prst="rect">
            <a:avLst/>
          </a:prstGeom>
          <a:solidFill>
            <a:srgbClr val="494950"/>
          </a:solidFill>
          <a:ln/>
        </p:spPr>
      </p:sp>
      <p:sp>
        <p:nvSpPr>
          <p:cNvPr id="8" name="Shape 5"/>
          <p:cNvSpPr/>
          <p:nvPr/>
        </p:nvSpPr>
        <p:spPr>
          <a:xfrm>
            <a:off x="2621220" y="2128064"/>
            <a:ext cx="777597" cy="44410"/>
          </a:xfrm>
          <a:prstGeom prst="rect">
            <a:avLst/>
          </a:prstGeom>
          <a:solidFill>
            <a:srgbClr val="494950"/>
          </a:solidFill>
          <a:ln/>
        </p:spPr>
      </p:sp>
      <p:sp>
        <p:nvSpPr>
          <p:cNvPr id="9" name="Shape 6"/>
          <p:cNvSpPr/>
          <p:nvPr/>
        </p:nvSpPr>
        <p:spPr>
          <a:xfrm>
            <a:off x="2121277" y="1900357"/>
            <a:ext cx="499943" cy="499943"/>
          </a:xfrm>
          <a:prstGeom prst="roundRect">
            <a:avLst>
              <a:gd name="adj" fmla="val 20000"/>
            </a:avLst>
          </a:prstGeom>
          <a:solidFill>
            <a:srgbClr val="3D3D42"/>
          </a:solidFill>
          <a:ln w="13811">
            <a:solidFill>
              <a:srgbClr val="494950"/>
            </a:solidFill>
            <a:prstDash val="solid"/>
          </a:ln>
        </p:spPr>
      </p:sp>
      <p:sp>
        <p:nvSpPr>
          <p:cNvPr id="10" name="Text 7"/>
          <p:cNvSpPr/>
          <p:nvPr/>
        </p:nvSpPr>
        <p:spPr>
          <a:xfrm>
            <a:off x="2321659" y="1942028"/>
            <a:ext cx="9906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1</a:t>
            </a:r>
            <a:endParaRPr lang="en-US" sz="2624" dirty="0"/>
          </a:p>
        </p:txBody>
      </p:sp>
      <p:sp>
        <p:nvSpPr>
          <p:cNvPr id="11" name="Text 8"/>
          <p:cNvSpPr/>
          <p:nvPr/>
        </p:nvSpPr>
        <p:spPr>
          <a:xfrm>
            <a:off x="3593306" y="1948934"/>
            <a:ext cx="2221944"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Sources of Data</a:t>
            </a:r>
            <a:endParaRPr lang="en-US" sz="2187" dirty="0"/>
          </a:p>
        </p:txBody>
      </p:sp>
      <p:sp>
        <p:nvSpPr>
          <p:cNvPr id="12" name="Text 9"/>
          <p:cNvSpPr/>
          <p:nvPr/>
        </p:nvSpPr>
        <p:spPr>
          <a:xfrm>
            <a:off x="3593306" y="2518291"/>
            <a:ext cx="8999101"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Data for the ICC Cricket World Cup 2021 is collected from Kaggle which consists of various features like best batter, best bowler, target, Winner etc. Out of which we select the performance of the best match based on the highest target achieved by the team against the other team</a:t>
            </a:r>
            <a:endParaRPr lang="en-US" sz="1750" dirty="0"/>
          </a:p>
        </p:txBody>
      </p:sp>
      <p:sp>
        <p:nvSpPr>
          <p:cNvPr id="13" name="Shape 10"/>
          <p:cNvSpPr/>
          <p:nvPr/>
        </p:nvSpPr>
        <p:spPr>
          <a:xfrm>
            <a:off x="2621220" y="4785539"/>
            <a:ext cx="777597" cy="44410"/>
          </a:xfrm>
          <a:prstGeom prst="rect">
            <a:avLst/>
          </a:prstGeom>
          <a:solidFill>
            <a:srgbClr val="494950"/>
          </a:solidFill>
          <a:ln/>
        </p:spPr>
      </p:sp>
      <p:sp>
        <p:nvSpPr>
          <p:cNvPr id="14" name="Shape 11"/>
          <p:cNvSpPr/>
          <p:nvPr/>
        </p:nvSpPr>
        <p:spPr>
          <a:xfrm>
            <a:off x="2121277" y="4557832"/>
            <a:ext cx="499943" cy="499943"/>
          </a:xfrm>
          <a:prstGeom prst="roundRect">
            <a:avLst>
              <a:gd name="adj" fmla="val 20000"/>
            </a:avLst>
          </a:prstGeom>
          <a:solidFill>
            <a:srgbClr val="3D3D42"/>
          </a:solidFill>
          <a:ln w="13811">
            <a:solidFill>
              <a:srgbClr val="494950"/>
            </a:solidFill>
            <a:prstDash val="solid"/>
          </a:ln>
        </p:spPr>
      </p:sp>
      <p:sp>
        <p:nvSpPr>
          <p:cNvPr id="15" name="Text 12"/>
          <p:cNvSpPr/>
          <p:nvPr/>
        </p:nvSpPr>
        <p:spPr>
          <a:xfrm>
            <a:off x="2275939" y="4599503"/>
            <a:ext cx="190500" cy="416481"/>
          </a:xfrm>
          <a:prstGeom prst="rect">
            <a:avLst/>
          </a:prstGeom>
          <a:noFill/>
          <a:ln/>
        </p:spPr>
        <p:txBody>
          <a:bodyPr wrap="none" rtlCol="0" anchor="t"/>
          <a:lstStyle/>
          <a:p>
            <a:pPr marL="0" indent="0" algn="ctr">
              <a:lnSpc>
                <a:spcPts val="3281"/>
              </a:lnSpc>
              <a:buNone/>
            </a:pPr>
            <a:r>
              <a:rPr lang="en-US" sz="2624" dirty="0">
                <a:solidFill>
                  <a:srgbClr val="E5E0DF"/>
                </a:solidFill>
                <a:latin typeface="Poppins" pitchFamily="34" charset="0"/>
                <a:ea typeface="Poppins" pitchFamily="34" charset="-122"/>
                <a:cs typeface="Poppins" pitchFamily="34" charset="-120"/>
              </a:rPr>
              <a:t>2</a:t>
            </a:r>
            <a:endParaRPr lang="en-US" sz="2624" dirty="0"/>
          </a:p>
        </p:txBody>
      </p:sp>
      <p:sp>
        <p:nvSpPr>
          <p:cNvPr id="16" name="Text 13"/>
          <p:cNvSpPr/>
          <p:nvPr/>
        </p:nvSpPr>
        <p:spPr>
          <a:xfrm>
            <a:off x="3593306" y="4606409"/>
            <a:ext cx="7178040" cy="347186"/>
          </a:xfrm>
          <a:prstGeom prst="rect">
            <a:avLst/>
          </a:prstGeom>
          <a:noFill/>
          <a:ln/>
        </p:spPr>
        <p:txBody>
          <a:bodyPr wrap="none" rtlCol="0" anchor="t"/>
          <a:lstStyle/>
          <a:p>
            <a:pPr marL="0" indent="0" algn="l">
              <a:lnSpc>
                <a:spcPts val="2734"/>
              </a:lnSpc>
              <a:buNone/>
            </a:pPr>
            <a:r>
              <a:rPr lang="en-US" sz="2187" dirty="0">
                <a:solidFill>
                  <a:srgbClr val="E5E0DF"/>
                </a:solidFill>
                <a:latin typeface="Poppins" pitchFamily="34" charset="0"/>
                <a:ea typeface="Poppins" pitchFamily="34" charset="-122"/>
                <a:cs typeface="Poppins" pitchFamily="34" charset="-120"/>
              </a:rPr>
              <a:t>Data Pre-processing and data cleaning Techniques</a:t>
            </a:r>
            <a:endParaRPr lang="en-US" sz="2187" dirty="0"/>
          </a:p>
        </p:txBody>
      </p:sp>
      <p:sp>
        <p:nvSpPr>
          <p:cNvPr id="17" name="Text 14"/>
          <p:cNvSpPr/>
          <p:nvPr/>
        </p:nvSpPr>
        <p:spPr>
          <a:xfrm>
            <a:off x="3593306" y="5175766"/>
            <a:ext cx="8999101" cy="2132409"/>
          </a:xfrm>
          <a:prstGeom prst="rect">
            <a:avLst/>
          </a:prstGeom>
          <a:noFill/>
          <a:ln/>
        </p:spPr>
        <p:txBody>
          <a:bodyPr wrap="square" rtlCol="0" anchor="t"/>
          <a:lstStyle/>
          <a:p>
            <a:pPr marL="0" indent="0" algn="l">
              <a:lnSpc>
                <a:spcPts val="2799"/>
              </a:lnSpc>
              <a:buNone/>
            </a:pPr>
            <a:r>
              <a:rPr lang="en-US" sz="1750" dirty="0">
                <a:solidFill>
                  <a:srgbClr val="E5E0DF"/>
                </a:solidFill>
                <a:latin typeface="Roboto" pitchFamily="34" charset="0"/>
                <a:ea typeface="Roboto" pitchFamily="34" charset="-122"/>
                <a:cs typeface="Roboto" pitchFamily="34" charset="-120"/>
              </a:rPr>
              <a:t>We filtered the whole data based on the teams who has scored the highest target and found out the respective performance statistics for four countries namely India , Namibia, and Afghanistan.  From the raw data we have extracted out the Essential features of the teams such as which batter has scored the most runs, what is the strike rate of the best batter, which bowler has scored the most wickets, etc. important decisions are featured from these kind of analysis.</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5093256" y="2440067"/>
            <a:ext cx="4443889" cy="694373"/>
          </a:xfrm>
          <a:prstGeom prst="rect">
            <a:avLst/>
          </a:prstGeom>
          <a:noFill/>
          <a:ln/>
        </p:spPr>
        <p:txBody>
          <a:bodyPr wrap="non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DATASET USED</a:t>
            </a:r>
            <a:endParaRPr lang="en-US" sz="4374" dirty="0"/>
          </a:p>
        </p:txBody>
      </p:sp>
      <p:pic>
        <p:nvPicPr>
          <p:cNvPr id="7" name="Image 1" descr="preencoded.png"/>
          <p:cNvPicPr>
            <a:picLocks noChangeAspect="1"/>
          </p:cNvPicPr>
          <p:nvPr/>
        </p:nvPicPr>
        <p:blipFill>
          <a:blip r:embed="rId4"/>
          <a:stretch>
            <a:fillRect/>
          </a:stretch>
        </p:blipFill>
        <p:spPr>
          <a:xfrm>
            <a:off x="2037993" y="3467695"/>
            <a:ext cx="10554414" cy="2321719"/>
          </a:xfrm>
          <a:prstGeom prst="rect">
            <a:avLst/>
          </a:prstGeom>
        </p:spPr>
      </p:pic>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3345180" y="1218724"/>
            <a:ext cx="7940040" cy="694373"/>
          </a:xfrm>
          <a:prstGeom prst="rect">
            <a:avLst/>
          </a:prstGeom>
          <a:noFill/>
          <a:ln/>
        </p:spPr>
        <p:txBody>
          <a:bodyPr wrap="non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EXPLORATORY DATA ANALYSIS </a:t>
            </a:r>
            <a:endParaRPr lang="en-US" sz="4374" dirty="0"/>
          </a:p>
        </p:txBody>
      </p:sp>
      <p:sp>
        <p:nvSpPr>
          <p:cNvPr id="7" name="Text 4"/>
          <p:cNvSpPr/>
          <p:nvPr/>
        </p:nvSpPr>
        <p:spPr>
          <a:xfrm>
            <a:off x="2037993" y="2246352"/>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We performed the filtering and extraction on the given dataset and found out the necessary relevant information's and a visualization report based on the analysis:-</a:t>
            </a:r>
            <a:endParaRPr lang="en-US" sz="1750" dirty="0"/>
          </a:p>
        </p:txBody>
      </p:sp>
      <p:sp>
        <p:nvSpPr>
          <p:cNvPr id="8" name="Text 5"/>
          <p:cNvSpPr/>
          <p:nvPr/>
        </p:nvSpPr>
        <p:spPr>
          <a:xfrm>
            <a:off x="2037993" y="3207068"/>
            <a:ext cx="10554414"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We found which teams has scored the highest target against it's opponent team and based on that we selected the following features:- </a:t>
            </a:r>
            <a:endParaRPr lang="en-US" sz="1750" dirty="0"/>
          </a:p>
        </p:txBody>
      </p:sp>
      <p:sp>
        <p:nvSpPr>
          <p:cNvPr id="9" name="Text 6"/>
          <p:cNvSpPr/>
          <p:nvPr/>
        </p:nvSpPr>
        <p:spPr>
          <a:xfrm>
            <a:off x="2393394" y="4167783"/>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We found out the best bowler and best batter in India, Namibia &amp; Afghanistan found out their maximum runs and wickets scored and taken.</a:t>
            </a:r>
            <a:endParaRPr lang="en-US" sz="1750" dirty="0"/>
          </a:p>
        </p:txBody>
      </p:sp>
      <p:sp>
        <p:nvSpPr>
          <p:cNvPr id="10" name="Text 7"/>
          <p:cNvSpPr/>
          <p:nvPr/>
        </p:nvSpPr>
        <p:spPr>
          <a:xfrm>
            <a:off x="2393394" y="4967407"/>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E5E0DF"/>
                </a:solidFill>
                <a:latin typeface="Roboto" pitchFamily="34" charset="0"/>
                <a:ea typeface="Roboto" pitchFamily="34" charset="-122"/>
                <a:cs typeface="Roboto" pitchFamily="34" charset="-120"/>
              </a:rPr>
              <a:t>We found out the highest strike rate and the best economy rate by the best batsman and the bower of the teams.</a:t>
            </a:r>
            <a:endParaRPr lang="en-US" sz="1750" dirty="0"/>
          </a:p>
        </p:txBody>
      </p:sp>
      <p:sp>
        <p:nvSpPr>
          <p:cNvPr id="11" name="Text 8"/>
          <p:cNvSpPr/>
          <p:nvPr/>
        </p:nvSpPr>
        <p:spPr>
          <a:xfrm>
            <a:off x="2393394" y="5767030"/>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E5E0DF"/>
                </a:solidFill>
                <a:latin typeface="Roboto" pitchFamily="34" charset="0"/>
                <a:ea typeface="Roboto" pitchFamily="34" charset="-122"/>
                <a:cs typeface="Roboto" pitchFamily="34" charset="-120"/>
              </a:rPr>
              <a:t>We found out the which team has won the toss and what is the decision of the winning team in toss.</a:t>
            </a:r>
            <a:endParaRPr lang="en-US" sz="1750" dirty="0"/>
          </a:p>
        </p:txBody>
      </p:sp>
      <p:sp>
        <p:nvSpPr>
          <p:cNvPr id="12" name="Text 9"/>
          <p:cNvSpPr/>
          <p:nvPr/>
        </p:nvSpPr>
        <p:spPr>
          <a:xfrm>
            <a:off x="2393394" y="6211253"/>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dirty="0">
                <a:solidFill>
                  <a:srgbClr val="E5E0DF"/>
                </a:solidFill>
                <a:latin typeface="Roboto" pitchFamily="34" charset="0"/>
                <a:ea typeface="Roboto" pitchFamily="34" charset="-122"/>
                <a:cs typeface="Roboto" pitchFamily="34" charset="-120"/>
              </a:rPr>
              <a:t>We found out the player of the match and winner of each team</a:t>
            </a:r>
            <a:endParaRPr lang="en-US" sz="1750" dirty="0"/>
          </a:p>
        </p:txBody>
      </p:sp>
      <p:sp>
        <p:nvSpPr>
          <p:cNvPr id="13" name="Text 10"/>
          <p:cNvSpPr/>
          <p:nvPr/>
        </p:nvSpPr>
        <p:spPr>
          <a:xfrm>
            <a:off x="2393394" y="665547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dirty="0">
                <a:solidFill>
                  <a:srgbClr val="E5E0DF"/>
                </a:solidFill>
                <a:latin typeface="Roboto" pitchFamily="34" charset="0"/>
                <a:ea typeface="Roboto" pitchFamily="34" charset="-122"/>
                <a:cs typeface="Roboto" pitchFamily="34" charset="-120"/>
              </a:rPr>
              <a:t>We found out how many matches were won by the same team against its other components.</a:t>
            </a:r>
            <a:endParaRPr lang="en-US" sz="1750" dirty="0"/>
          </a:p>
        </p:txBody>
      </p:sp>
      <p:pic>
        <p:nvPicPr>
          <p:cNvPr id="1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4225290" y="2674382"/>
            <a:ext cx="6179820" cy="694373"/>
          </a:xfrm>
          <a:prstGeom prst="rect">
            <a:avLst/>
          </a:prstGeom>
          <a:noFill/>
          <a:ln/>
        </p:spPr>
        <p:txBody>
          <a:bodyPr wrap="non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FILTERED DATASET USED</a:t>
            </a:r>
            <a:endParaRPr lang="en-US" sz="4374" dirty="0"/>
          </a:p>
        </p:txBody>
      </p:sp>
      <p:pic>
        <p:nvPicPr>
          <p:cNvPr id="7" name="Image 1" descr="preencoded.png"/>
          <p:cNvPicPr>
            <a:picLocks noChangeAspect="1"/>
          </p:cNvPicPr>
          <p:nvPr/>
        </p:nvPicPr>
        <p:blipFill>
          <a:blip r:embed="rId4"/>
          <a:stretch>
            <a:fillRect/>
          </a:stretch>
        </p:blipFill>
        <p:spPr>
          <a:xfrm>
            <a:off x="2037993" y="3702010"/>
            <a:ext cx="10554414" cy="1853089"/>
          </a:xfrm>
          <a:prstGeom prst="rect">
            <a:avLst/>
          </a:prstGeom>
        </p:spPr>
      </p:pic>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50505">
              <a:alpha val="80000"/>
            </a:srgbClr>
          </a:solidFill>
          <a:ln/>
        </p:spPr>
      </p:sp>
      <p:sp>
        <p:nvSpPr>
          <p:cNvPr id="6" name="Text 3"/>
          <p:cNvSpPr/>
          <p:nvPr/>
        </p:nvSpPr>
        <p:spPr>
          <a:xfrm>
            <a:off x="2037993" y="832366"/>
            <a:ext cx="10554414" cy="1388745"/>
          </a:xfrm>
          <a:prstGeom prst="rect">
            <a:avLst/>
          </a:prstGeom>
          <a:noFill/>
          <a:ln/>
        </p:spPr>
        <p:txBody>
          <a:bodyPr wrap="square" rtlCol="0" anchor="t"/>
          <a:lstStyle/>
          <a:p>
            <a:pPr marL="0" indent="0" algn="ctr">
              <a:lnSpc>
                <a:spcPts val="5468"/>
              </a:lnSpc>
              <a:buNone/>
            </a:pPr>
            <a:r>
              <a:rPr lang="en-US" sz="4374" u="sng" dirty="0">
                <a:solidFill>
                  <a:srgbClr val="F2F2F3"/>
                </a:solidFill>
                <a:latin typeface="Poppins" pitchFamily="34" charset="0"/>
                <a:ea typeface="Poppins" pitchFamily="34" charset="-122"/>
                <a:cs typeface="Poppins" pitchFamily="34" charset="-120"/>
              </a:rPr>
              <a:t>SUMMARY STATISTICS FOR THE ABOVE DATASET</a:t>
            </a:r>
            <a:endParaRPr lang="en-US" sz="4374" dirty="0"/>
          </a:p>
        </p:txBody>
      </p:sp>
      <p:sp>
        <p:nvSpPr>
          <p:cNvPr id="7" name="Shape 4"/>
          <p:cNvSpPr/>
          <p:nvPr/>
        </p:nvSpPr>
        <p:spPr>
          <a:xfrm>
            <a:off x="2037993" y="2554367"/>
            <a:ext cx="10554414" cy="4842748"/>
          </a:xfrm>
          <a:prstGeom prst="roundRect">
            <a:avLst>
              <a:gd name="adj" fmla="val 2065"/>
            </a:avLst>
          </a:prstGeom>
          <a:noFill/>
          <a:ln w="13811">
            <a:solidFill>
              <a:srgbClr val="FFFFFF">
                <a:alpha val="24000"/>
              </a:srgbClr>
            </a:solidFill>
            <a:prstDash val="solid"/>
          </a:ln>
        </p:spPr>
      </p:sp>
      <p:sp>
        <p:nvSpPr>
          <p:cNvPr id="8" name="Shape 5"/>
          <p:cNvSpPr/>
          <p:nvPr/>
        </p:nvSpPr>
        <p:spPr>
          <a:xfrm>
            <a:off x="2051804" y="2568178"/>
            <a:ext cx="10526792" cy="637103"/>
          </a:xfrm>
          <a:prstGeom prst="rect">
            <a:avLst/>
          </a:prstGeom>
          <a:solidFill>
            <a:srgbClr val="FFFFFF">
              <a:alpha val="4000"/>
            </a:srgbClr>
          </a:solidFill>
          <a:ln/>
        </p:spPr>
      </p:sp>
      <p:sp>
        <p:nvSpPr>
          <p:cNvPr id="9" name="Text 6"/>
          <p:cNvSpPr/>
          <p:nvPr/>
        </p:nvSpPr>
        <p:spPr>
          <a:xfrm>
            <a:off x="2274213" y="2709029"/>
            <a:ext cx="2183487" cy="355402"/>
          </a:xfrm>
          <a:prstGeom prst="rect">
            <a:avLst/>
          </a:prstGeom>
          <a:noFill/>
          <a:ln/>
        </p:spPr>
        <p:txBody>
          <a:bodyPr wrap="none" rtlCol="0" anchor="t"/>
          <a:lstStyle/>
          <a:p>
            <a:pPr marL="0" indent="0">
              <a:lnSpc>
                <a:spcPts val="2799"/>
              </a:lnSpc>
              <a:buNone/>
            </a:pPr>
            <a:r>
              <a:rPr lang="en-US" sz="1750" u="sng" dirty="0">
                <a:solidFill>
                  <a:srgbClr val="E5E0DF"/>
                </a:solidFill>
                <a:latin typeface="Roboto" pitchFamily="34" charset="0"/>
                <a:ea typeface="Roboto" pitchFamily="34" charset="-122"/>
                <a:cs typeface="Roboto" pitchFamily="34" charset="-120"/>
              </a:rPr>
              <a:t>High Indv. Scores:- </a:t>
            </a:r>
            <a:endParaRPr lang="en-US" sz="1750" dirty="0"/>
          </a:p>
        </p:txBody>
      </p:sp>
      <p:sp>
        <p:nvSpPr>
          <p:cNvPr id="10" name="Text 7"/>
          <p:cNvSpPr/>
          <p:nvPr/>
        </p:nvSpPr>
        <p:spPr>
          <a:xfrm>
            <a:off x="4909661" y="2709029"/>
            <a:ext cx="2179677" cy="355402"/>
          </a:xfrm>
          <a:prstGeom prst="rect">
            <a:avLst/>
          </a:prstGeom>
          <a:noFill/>
          <a:ln/>
        </p:spPr>
        <p:txBody>
          <a:bodyPr wrap="none" rtlCol="0" anchor="t"/>
          <a:lstStyle/>
          <a:p>
            <a:pPr marL="0" indent="0">
              <a:lnSpc>
                <a:spcPts val="2799"/>
              </a:lnSpc>
              <a:buNone/>
            </a:pPr>
            <a:r>
              <a:rPr lang="en-US" sz="1750" u="sng" dirty="0">
                <a:solidFill>
                  <a:srgbClr val="E5E0DF"/>
                </a:solidFill>
                <a:latin typeface="Roboto" pitchFamily="34" charset="0"/>
                <a:ea typeface="Roboto" pitchFamily="34" charset="-122"/>
                <a:cs typeface="Roboto" pitchFamily="34" charset="-120"/>
              </a:rPr>
              <a:t>Economy:-</a:t>
            </a:r>
            <a:endParaRPr lang="en-US" sz="1750" dirty="0"/>
          </a:p>
        </p:txBody>
      </p:sp>
      <p:sp>
        <p:nvSpPr>
          <p:cNvPr id="11" name="Text 8"/>
          <p:cNvSpPr/>
          <p:nvPr/>
        </p:nvSpPr>
        <p:spPr>
          <a:xfrm>
            <a:off x="7541300" y="2709029"/>
            <a:ext cx="2179677" cy="355402"/>
          </a:xfrm>
          <a:prstGeom prst="rect">
            <a:avLst/>
          </a:prstGeom>
          <a:noFill/>
          <a:ln/>
        </p:spPr>
        <p:txBody>
          <a:bodyPr wrap="none" rtlCol="0" anchor="t"/>
          <a:lstStyle/>
          <a:p>
            <a:pPr marL="0" indent="0">
              <a:lnSpc>
                <a:spcPts val="2799"/>
              </a:lnSpc>
              <a:buNone/>
            </a:pPr>
            <a:r>
              <a:rPr lang="en-US" sz="1750" u="sng" dirty="0">
                <a:solidFill>
                  <a:srgbClr val="E5E0DF"/>
                </a:solidFill>
                <a:latin typeface="Roboto" pitchFamily="34" charset="0"/>
                <a:ea typeface="Roboto" pitchFamily="34" charset="-122"/>
                <a:cs typeface="Roboto" pitchFamily="34" charset="-120"/>
              </a:rPr>
              <a:t>Most Indv. Wickets:- </a:t>
            </a:r>
            <a:endParaRPr lang="en-US" sz="1750" dirty="0"/>
          </a:p>
        </p:txBody>
      </p:sp>
      <p:sp>
        <p:nvSpPr>
          <p:cNvPr id="12" name="Text 9"/>
          <p:cNvSpPr/>
          <p:nvPr/>
        </p:nvSpPr>
        <p:spPr>
          <a:xfrm>
            <a:off x="10172938" y="2709029"/>
            <a:ext cx="2183487" cy="355402"/>
          </a:xfrm>
          <a:prstGeom prst="rect">
            <a:avLst/>
          </a:prstGeom>
          <a:noFill/>
          <a:ln/>
        </p:spPr>
        <p:txBody>
          <a:bodyPr wrap="none" rtlCol="0" anchor="t"/>
          <a:lstStyle/>
          <a:p>
            <a:pPr marL="0" indent="0">
              <a:lnSpc>
                <a:spcPts val="2799"/>
              </a:lnSpc>
              <a:buNone/>
            </a:pPr>
            <a:r>
              <a:rPr lang="en-US" sz="1750" u="sng" dirty="0">
                <a:solidFill>
                  <a:srgbClr val="E5E0DF"/>
                </a:solidFill>
                <a:latin typeface="Roboto" pitchFamily="34" charset="0"/>
                <a:ea typeface="Roboto" pitchFamily="34" charset="-122"/>
                <a:cs typeface="Roboto" pitchFamily="34" charset="-120"/>
              </a:rPr>
              <a:t>Strike Rate:- </a:t>
            </a:r>
            <a:endParaRPr lang="en-US" sz="1750" dirty="0"/>
          </a:p>
        </p:txBody>
      </p:sp>
      <p:sp>
        <p:nvSpPr>
          <p:cNvPr id="13" name="Shape 10"/>
          <p:cNvSpPr/>
          <p:nvPr/>
        </p:nvSpPr>
        <p:spPr>
          <a:xfrm>
            <a:off x="2051804" y="3205282"/>
            <a:ext cx="10526792" cy="637103"/>
          </a:xfrm>
          <a:prstGeom prst="rect">
            <a:avLst/>
          </a:prstGeom>
          <a:solidFill>
            <a:srgbClr val="000000">
              <a:alpha val="4000"/>
            </a:srgbClr>
          </a:solidFill>
          <a:ln/>
        </p:spPr>
      </p:sp>
      <p:sp>
        <p:nvSpPr>
          <p:cNvPr id="14" name="Text 11"/>
          <p:cNvSpPr/>
          <p:nvPr/>
        </p:nvSpPr>
        <p:spPr>
          <a:xfrm>
            <a:off x="2629614" y="3346133"/>
            <a:ext cx="1828086"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Min- 24</a:t>
            </a:r>
            <a:endParaRPr lang="en-US" sz="1750" dirty="0"/>
          </a:p>
        </p:txBody>
      </p:sp>
      <p:sp>
        <p:nvSpPr>
          <p:cNvPr id="15" name="Text 12"/>
          <p:cNvSpPr/>
          <p:nvPr/>
        </p:nvSpPr>
        <p:spPr>
          <a:xfrm>
            <a:off x="5265063" y="3346133"/>
            <a:ext cx="1824276"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Min- 0.900</a:t>
            </a:r>
            <a:endParaRPr lang="en-US" sz="1750" dirty="0"/>
          </a:p>
        </p:txBody>
      </p:sp>
      <p:sp>
        <p:nvSpPr>
          <p:cNvPr id="16" name="Text 13"/>
          <p:cNvSpPr/>
          <p:nvPr/>
        </p:nvSpPr>
        <p:spPr>
          <a:xfrm>
            <a:off x="7896701" y="3346133"/>
            <a:ext cx="1824276"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Min- 1.00</a:t>
            </a:r>
            <a:endParaRPr lang="en-US" sz="1750" dirty="0"/>
          </a:p>
        </p:txBody>
      </p:sp>
      <p:sp>
        <p:nvSpPr>
          <p:cNvPr id="17" name="Text 14"/>
          <p:cNvSpPr/>
          <p:nvPr/>
        </p:nvSpPr>
        <p:spPr>
          <a:xfrm>
            <a:off x="10528340" y="3346133"/>
            <a:ext cx="1828086"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E5E0DF"/>
                </a:solidFill>
                <a:latin typeface="Roboto" pitchFamily="34" charset="0"/>
                <a:ea typeface="Roboto" pitchFamily="34" charset="-122"/>
                <a:cs typeface="Roboto" pitchFamily="34" charset="-120"/>
              </a:rPr>
              <a:t>Min- 97.06</a:t>
            </a:r>
            <a:endParaRPr lang="en-US" sz="1750" dirty="0"/>
          </a:p>
        </p:txBody>
      </p:sp>
      <p:sp>
        <p:nvSpPr>
          <p:cNvPr id="18" name="Shape 15"/>
          <p:cNvSpPr/>
          <p:nvPr/>
        </p:nvSpPr>
        <p:spPr>
          <a:xfrm>
            <a:off x="2051804" y="3842385"/>
            <a:ext cx="10526792" cy="992505"/>
          </a:xfrm>
          <a:prstGeom prst="rect">
            <a:avLst/>
          </a:prstGeom>
          <a:solidFill>
            <a:srgbClr val="FFFFFF">
              <a:alpha val="4000"/>
            </a:srgbClr>
          </a:solidFill>
          <a:ln/>
        </p:spPr>
      </p:sp>
      <p:sp>
        <p:nvSpPr>
          <p:cNvPr id="19" name="Text 16"/>
          <p:cNvSpPr/>
          <p:nvPr/>
        </p:nvSpPr>
        <p:spPr>
          <a:xfrm>
            <a:off x="2274213" y="3983236"/>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2.  1st Quartile- 45</a:t>
            </a:r>
            <a:endParaRPr lang="en-US" sz="1750" dirty="0"/>
          </a:p>
        </p:txBody>
      </p:sp>
      <p:sp>
        <p:nvSpPr>
          <p:cNvPr id="20" name="Text 17"/>
          <p:cNvSpPr/>
          <p:nvPr/>
        </p:nvSpPr>
        <p:spPr>
          <a:xfrm>
            <a:off x="4909661" y="3983236"/>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2.  1st Quartile- 4.00</a:t>
            </a:r>
            <a:endParaRPr lang="en-US" sz="1750" dirty="0"/>
          </a:p>
        </p:txBody>
      </p:sp>
      <p:sp>
        <p:nvSpPr>
          <p:cNvPr id="21" name="Text 18"/>
          <p:cNvSpPr/>
          <p:nvPr/>
        </p:nvSpPr>
        <p:spPr>
          <a:xfrm>
            <a:off x="7541300" y="3983236"/>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2.  1st Quartile- 2.00</a:t>
            </a:r>
            <a:endParaRPr lang="en-US" sz="1750" dirty="0"/>
          </a:p>
        </p:txBody>
      </p:sp>
      <p:sp>
        <p:nvSpPr>
          <p:cNvPr id="22" name="Text 19"/>
          <p:cNvSpPr/>
          <p:nvPr/>
        </p:nvSpPr>
        <p:spPr>
          <a:xfrm>
            <a:off x="10172938" y="3983236"/>
            <a:ext cx="2183487" cy="710803"/>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2.  1st Quartile- 136.36</a:t>
            </a:r>
            <a:endParaRPr lang="en-US" sz="1750" dirty="0"/>
          </a:p>
        </p:txBody>
      </p:sp>
      <p:sp>
        <p:nvSpPr>
          <p:cNvPr id="23" name="Shape 20"/>
          <p:cNvSpPr/>
          <p:nvPr/>
        </p:nvSpPr>
        <p:spPr>
          <a:xfrm>
            <a:off x="2051804" y="4834890"/>
            <a:ext cx="10526792" cy="637103"/>
          </a:xfrm>
          <a:prstGeom prst="rect">
            <a:avLst/>
          </a:prstGeom>
          <a:solidFill>
            <a:srgbClr val="000000">
              <a:alpha val="4000"/>
            </a:srgbClr>
          </a:solidFill>
          <a:ln/>
        </p:spPr>
      </p:sp>
      <p:sp>
        <p:nvSpPr>
          <p:cNvPr id="24" name="Text 21"/>
          <p:cNvSpPr/>
          <p:nvPr/>
        </p:nvSpPr>
        <p:spPr>
          <a:xfrm>
            <a:off x="2274213" y="4975741"/>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3.  Median- 65</a:t>
            </a:r>
            <a:endParaRPr lang="en-US" sz="1750" dirty="0"/>
          </a:p>
        </p:txBody>
      </p:sp>
      <p:sp>
        <p:nvSpPr>
          <p:cNvPr id="25" name="Text 22"/>
          <p:cNvSpPr/>
          <p:nvPr/>
        </p:nvSpPr>
        <p:spPr>
          <a:xfrm>
            <a:off x="4909661" y="4975741"/>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3.  Median- 4.800</a:t>
            </a:r>
            <a:endParaRPr lang="en-US" sz="1750" dirty="0"/>
          </a:p>
        </p:txBody>
      </p:sp>
      <p:sp>
        <p:nvSpPr>
          <p:cNvPr id="26" name="Text 23"/>
          <p:cNvSpPr/>
          <p:nvPr/>
        </p:nvSpPr>
        <p:spPr>
          <a:xfrm>
            <a:off x="7541300" y="4975741"/>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3.  Median- 3.00</a:t>
            </a:r>
            <a:endParaRPr lang="en-US" sz="1750" dirty="0"/>
          </a:p>
        </p:txBody>
      </p:sp>
      <p:sp>
        <p:nvSpPr>
          <p:cNvPr id="27" name="Text 24"/>
          <p:cNvSpPr/>
          <p:nvPr/>
        </p:nvSpPr>
        <p:spPr>
          <a:xfrm>
            <a:off x="10172938" y="4975741"/>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3.  Median- 153.19</a:t>
            </a:r>
            <a:endParaRPr lang="en-US" sz="1750" dirty="0"/>
          </a:p>
        </p:txBody>
      </p:sp>
      <p:sp>
        <p:nvSpPr>
          <p:cNvPr id="28" name="Shape 25"/>
          <p:cNvSpPr/>
          <p:nvPr/>
        </p:nvSpPr>
        <p:spPr>
          <a:xfrm>
            <a:off x="2051804" y="5471993"/>
            <a:ext cx="10526792" cy="637103"/>
          </a:xfrm>
          <a:prstGeom prst="rect">
            <a:avLst/>
          </a:prstGeom>
          <a:solidFill>
            <a:srgbClr val="FFFFFF">
              <a:alpha val="4000"/>
            </a:srgbClr>
          </a:solidFill>
          <a:ln/>
        </p:spPr>
      </p:sp>
      <p:sp>
        <p:nvSpPr>
          <p:cNvPr id="29" name="Text 26"/>
          <p:cNvSpPr/>
          <p:nvPr/>
        </p:nvSpPr>
        <p:spPr>
          <a:xfrm>
            <a:off x="2274213" y="5612844"/>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4.  Mean- 62.39</a:t>
            </a:r>
            <a:endParaRPr lang="en-US" sz="1750" dirty="0"/>
          </a:p>
        </p:txBody>
      </p:sp>
      <p:sp>
        <p:nvSpPr>
          <p:cNvPr id="30" name="Text 27"/>
          <p:cNvSpPr/>
          <p:nvPr/>
        </p:nvSpPr>
        <p:spPr>
          <a:xfrm>
            <a:off x="4909661" y="5612844"/>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4.  Mean- 5.216</a:t>
            </a:r>
            <a:endParaRPr lang="en-US" sz="1750" dirty="0"/>
          </a:p>
        </p:txBody>
      </p:sp>
      <p:sp>
        <p:nvSpPr>
          <p:cNvPr id="31" name="Text 28"/>
          <p:cNvSpPr/>
          <p:nvPr/>
        </p:nvSpPr>
        <p:spPr>
          <a:xfrm>
            <a:off x="7541300" y="5612844"/>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4.  Mean- 2.879</a:t>
            </a:r>
            <a:endParaRPr lang="en-US" sz="1750" dirty="0"/>
          </a:p>
        </p:txBody>
      </p:sp>
      <p:sp>
        <p:nvSpPr>
          <p:cNvPr id="32" name="Text 29"/>
          <p:cNvSpPr/>
          <p:nvPr/>
        </p:nvSpPr>
        <p:spPr>
          <a:xfrm>
            <a:off x="10172938" y="5612844"/>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4.  Mean- 152.40</a:t>
            </a:r>
            <a:endParaRPr lang="en-US" sz="1750" dirty="0"/>
          </a:p>
        </p:txBody>
      </p:sp>
      <p:sp>
        <p:nvSpPr>
          <p:cNvPr id="33" name="Shape 30"/>
          <p:cNvSpPr/>
          <p:nvPr/>
        </p:nvSpPr>
        <p:spPr>
          <a:xfrm>
            <a:off x="2051804" y="6109097"/>
            <a:ext cx="10526792" cy="637103"/>
          </a:xfrm>
          <a:prstGeom prst="rect">
            <a:avLst/>
          </a:prstGeom>
          <a:solidFill>
            <a:srgbClr val="000000">
              <a:alpha val="4000"/>
            </a:srgbClr>
          </a:solidFill>
          <a:ln/>
        </p:spPr>
      </p:sp>
      <p:sp>
        <p:nvSpPr>
          <p:cNvPr id="34" name="Text 31"/>
          <p:cNvSpPr/>
          <p:nvPr/>
        </p:nvSpPr>
        <p:spPr>
          <a:xfrm>
            <a:off x="2274213" y="6249948"/>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5.  3rd Qu- 79.00</a:t>
            </a:r>
            <a:endParaRPr lang="en-US" sz="1750" dirty="0"/>
          </a:p>
        </p:txBody>
      </p:sp>
      <p:sp>
        <p:nvSpPr>
          <p:cNvPr id="35" name="Text 32"/>
          <p:cNvSpPr/>
          <p:nvPr/>
        </p:nvSpPr>
        <p:spPr>
          <a:xfrm>
            <a:off x="4909661" y="6249948"/>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5.  3rd Qu- 6.250</a:t>
            </a:r>
            <a:endParaRPr lang="en-US" sz="1750" dirty="0"/>
          </a:p>
        </p:txBody>
      </p:sp>
      <p:sp>
        <p:nvSpPr>
          <p:cNvPr id="36" name="Text 33"/>
          <p:cNvSpPr/>
          <p:nvPr/>
        </p:nvSpPr>
        <p:spPr>
          <a:xfrm>
            <a:off x="7541300" y="6249948"/>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5.  3rd Qu- 3.00</a:t>
            </a:r>
            <a:endParaRPr lang="en-US" sz="1750" dirty="0"/>
          </a:p>
        </p:txBody>
      </p:sp>
      <p:sp>
        <p:nvSpPr>
          <p:cNvPr id="37" name="Text 34"/>
          <p:cNvSpPr/>
          <p:nvPr/>
        </p:nvSpPr>
        <p:spPr>
          <a:xfrm>
            <a:off x="10172938" y="6249948"/>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5.  3rd Qu- 162.90</a:t>
            </a:r>
            <a:endParaRPr lang="en-US" sz="1750" dirty="0"/>
          </a:p>
        </p:txBody>
      </p:sp>
      <p:sp>
        <p:nvSpPr>
          <p:cNvPr id="38" name="Shape 35"/>
          <p:cNvSpPr/>
          <p:nvPr/>
        </p:nvSpPr>
        <p:spPr>
          <a:xfrm>
            <a:off x="2051804" y="6746200"/>
            <a:ext cx="10526792" cy="637103"/>
          </a:xfrm>
          <a:prstGeom prst="rect">
            <a:avLst/>
          </a:prstGeom>
          <a:solidFill>
            <a:srgbClr val="FFFFFF">
              <a:alpha val="4000"/>
            </a:srgbClr>
          </a:solidFill>
          <a:ln/>
        </p:spPr>
      </p:sp>
      <p:sp>
        <p:nvSpPr>
          <p:cNvPr id="39" name="Text 36"/>
          <p:cNvSpPr/>
          <p:nvPr/>
        </p:nvSpPr>
        <p:spPr>
          <a:xfrm>
            <a:off x="2274213" y="6887051"/>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6.  Max- 101.00</a:t>
            </a:r>
            <a:endParaRPr lang="en-US" sz="1750" dirty="0"/>
          </a:p>
        </p:txBody>
      </p:sp>
      <p:sp>
        <p:nvSpPr>
          <p:cNvPr id="40" name="Text 37"/>
          <p:cNvSpPr/>
          <p:nvPr/>
        </p:nvSpPr>
        <p:spPr>
          <a:xfrm>
            <a:off x="4909661" y="6887051"/>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6.  Max- 12.00</a:t>
            </a:r>
            <a:endParaRPr lang="en-US" sz="1750" dirty="0"/>
          </a:p>
        </p:txBody>
      </p:sp>
      <p:sp>
        <p:nvSpPr>
          <p:cNvPr id="41" name="Text 38"/>
          <p:cNvSpPr/>
          <p:nvPr/>
        </p:nvSpPr>
        <p:spPr>
          <a:xfrm>
            <a:off x="7541300" y="6887051"/>
            <a:ext cx="217967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6.  Max- 5.00</a:t>
            </a:r>
            <a:endParaRPr lang="en-US" sz="1750" dirty="0"/>
          </a:p>
        </p:txBody>
      </p:sp>
      <p:sp>
        <p:nvSpPr>
          <p:cNvPr id="42" name="Text 39"/>
          <p:cNvSpPr/>
          <p:nvPr/>
        </p:nvSpPr>
        <p:spPr>
          <a:xfrm>
            <a:off x="10172938" y="6887051"/>
            <a:ext cx="2183487" cy="355402"/>
          </a:xfrm>
          <a:prstGeom prst="rect">
            <a:avLst/>
          </a:prstGeom>
          <a:noFill/>
          <a:ln/>
        </p:spPr>
        <p:txBody>
          <a:bodyPr wrap="non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6.   Max- 263.16</a:t>
            </a:r>
            <a:endParaRPr lang="en-US" sz="1750" dirty="0"/>
          </a:p>
        </p:txBody>
      </p:sp>
      <p:pic>
        <p:nvPicPr>
          <p:cNvPr id="4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1059</TotalTime>
  <Words>1232</Words>
  <Application>Microsoft Macintosh PowerPoint</Application>
  <PresentationFormat>Custom</PresentationFormat>
  <Paragraphs>124</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Apple Chancery</vt:lpstr>
      <vt:lpstr>Arial</vt:lpstr>
      <vt:lpstr>Calibri</vt:lpstr>
      <vt:lpstr>Poppins</vt:lpstr>
      <vt:lpstr>Roboto</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TUSHAR DAS</cp:lastModifiedBy>
  <cp:revision>11</cp:revision>
  <dcterms:created xsi:type="dcterms:W3CDTF">2023-11-20T06:35:16Z</dcterms:created>
  <dcterms:modified xsi:type="dcterms:W3CDTF">2023-11-21T01:36:11Z</dcterms:modified>
</cp:coreProperties>
</file>